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70" r:id="rId6"/>
    <p:sldId id="271" r:id="rId7"/>
    <p:sldId id="272" r:id="rId8"/>
    <p:sldId id="280" r:id="rId9"/>
    <p:sldId id="274" r:id="rId10"/>
    <p:sldId id="260" r:id="rId11"/>
    <p:sldId id="276" r:id="rId12"/>
    <p:sldId id="261" r:id="rId13"/>
    <p:sldId id="277" r:id="rId14"/>
    <p:sldId id="262" r:id="rId15"/>
    <p:sldId id="278" r:id="rId16"/>
    <p:sldId id="263" r:id="rId17"/>
    <p:sldId id="279" r:id="rId18"/>
    <p:sldId id="285" r:id="rId19"/>
    <p:sldId id="275" r:id="rId20"/>
    <p:sldId id="264" r:id="rId21"/>
    <p:sldId id="282" r:id="rId22"/>
    <p:sldId id="265" r:id="rId23"/>
    <p:sldId id="283" r:id="rId24"/>
    <p:sldId id="266" r:id="rId25"/>
    <p:sldId id="284" r:id="rId26"/>
    <p:sldId id="267" r:id="rId27"/>
    <p:sldId id="286" r:id="rId28"/>
    <p:sldId id="268" r:id="rId29"/>
    <p:sldId id="287" r:id="rId30"/>
    <p:sldId id="269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7CC66D-FCF4-9F16-07FF-38F230CAF0B3}" v="412" dt="2021-11-05T19:43:23.366"/>
    <p1510:client id="{34E05601-573B-ACA5-7721-8ED500DEF975}" v="4" dt="2021-11-06T14:04:00.875"/>
    <p1510:client id="{37C0B78E-05F4-EC3A-19F5-B30B0537A61E}" v="80" dt="2021-11-05T20:37:57.973"/>
    <p1510:client id="{4AE7DA7E-6A3D-7F9F-2A49-C4642AFDEC9A}" v="6" dt="2021-11-06T07:29:03.538"/>
    <p1510:client id="{55C7DFDB-EE2F-0A4F-F051-A19D8D96F944}" v="22" dt="2021-11-06T08:23:36.443"/>
    <p1510:client id="{9CB648E8-9FE2-3337-FCBB-B8FF7FA39E28}" v="8" dt="2021-11-05T22:10:43.552"/>
    <p1510:client id="{D215B1B1-47B0-5F1A-371F-F9292DEE5506}" v="425" dt="2021-11-05T17:21:28.641"/>
    <p1510:client id="{EAD81F11-9197-444F-9923-4CF7D62BF9C4}" v="3125" dt="2021-11-05T13:07:24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A7F31-76AA-4123-9A16-08853907EB6B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EEC732C6-F875-4C13-9EFF-335B28C13244}">
      <dgm:prSet/>
      <dgm:spPr/>
      <dgm:t>
        <a:bodyPr/>
        <a:lstStyle/>
        <a:p>
          <a:r>
            <a:rPr lang="en-US"/>
            <a:t>Są magazynowane w organiźmie czyli wątrobie oraz tkance tłuszczowej .</a:t>
          </a:r>
        </a:p>
      </dgm:t>
    </dgm:pt>
    <dgm:pt modelId="{98BDF6F4-BA17-4011-B794-569B62BAB0E9}" type="parTrans" cxnId="{3659A36B-2E10-4173-99A7-F693AEC84EE5}">
      <dgm:prSet/>
      <dgm:spPr/>
      <dgm:t>
        <a:bodyPr/>
        <a:lstStyle/>
        <a:p>
          <a:endParaRPr lang="en-US"/>
        </a:p>
      </dgm:t>
    </dgm:pt>
    <dgm:pt modelId="{C9958597-08B1-4A4B-823B-8D0196B5E5E6}" type="sibTrans" cxnId="{3659A36B-2E10-4173-99A7-F693AEC84EE5}">
      <dgm:prSet/>
      <dgm:spPr/>
      <dgm:t>
        <a:bodyPr/>
        <a:lstStyle/>
        <a:p>
          <a:endParaRPr lang="en-US"/>
        </a:p>
      </dgm:t>
    </dgm:pt>
    <dgm:pt modelId="{3E8B2B9E-117A-4892-BA1B-83F1D4F39C80}">
      <dgm:prSet/>
      <dgm:spPr/>
      <dgm:t>
        <a:bodyPr/>
        <a:lstStyle/>
        <a:p>
          <a:r>
            <a:rPr lang="en-US"/>
            <a:t>Nie grozi nam niedobór </a:t>
          </a:r>
        </a:p>
      </dgm:t>
    </dgm:pt>
    <dgm:pt modelId="{7340E54E-9B87-44FD-A156-712130C96652}" type="parTrans" cxnId="{86962F73-1A0C-46ED-9116-7DDABC42C7A9}">
      <dgm:prSet/>
      <dgm:spPr/>
      <dgm:t>
        <a:bodyPr/>
        <a:lstStyle/>
        <a:p>
          <a:endParaRPr lang="en-US"/>
        </a:p>
      </dgm:t>
    </dgm:pt>
    <dgm:pt modelId="{30469ABB-51AD-4681-9404-9EB0A570EDD5}" type="sibTrans" cxnId="{86962F73-1A0C-46ED-9116-7DDABC42C7A9}">
      <dgm:prSet/>
      <dgm:spPr/>
      <dgm:t>
        <a:bodyPr/>
        <a:lstStyle/>
        <a:p>
          <a:endParaRPr lang="en-US"/>
        </a:p>
      </dgm:t>
    </dgm:pt>
    <dgm:pt modelId="{179ED9EE-68E3-4A2B-B514-E14DED469690}">
      <dgm:prSet/>
      <dgm:spPr/>
      <dgm:t>
        <a:bodyPr/>
        <a:lstStyle/>
        <a:p>
          <a:r>
            <a:rPr lang="en-US"/>
            <a:t>Ich nadmiar powoduje groźne zatrucia i  uszkodzenia wątroby</a:t>
          </a:r>
        </a:p>
      </dgm:t>
    </dgm:pt>
    <dgm:pt modelId="{E16B57B0-CB37-48D0-9915-9D176E6D8577}" type="parTrans" cxnId="{4929D447-8D8D-4B78-8FA9-4DE87C6E14D9}">
      <dgm:prSet/>
      <dgm:spPr/>
      <dgm:t>
        <a:bodyPr/>
        <a:lstStyle/>
        <a:p>
          <a:endParaRPr lang="en-US"/>
        </a:p>
      </dgm:t>
    </dgm:pt>
    <dgm:pt modelId="{B0A5B0B1-3687-4436-B37B-4063BD350929}" type="sibTrans" cxnId="{4929D447-8D8D-4B78-8FA9-4DE87C6E14D9}">
      <dgm:prSet/>
      <dgm:spPr/>
      <dgm:t>
        <a:bodyPr/>
        <a:lstStyle/>
        <a:p>
          <a:endParaRPr lang="en-US"/>
        </a:p>
      </dgm:t>
    </dgm:pt>
    <dgm:pt modelId="{6A5863E2-E10A-49C4-89FF-9B88742BB6D2}" type="pres">
      <dgm:prSet presAssocID="{4F7A7F31-76AA-4123-9A16-08853907EB6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6FD063-BC63-4F76-9111-36964A78E28A}" type="pres">
      <dgm:prSet presAssocID="{EEC732C6-F875-4C13-9EFF-335B28C13244}" presName="hierRoot1" presStyleCnt="0"/>
      <dgm:spPr/>
    </dgm:pt>
    <dgm:pt modelId="{5B55E5D6-F5AC-4752-A028-FA54421FCA84}" type="pres">
      <dgm:prSet presAssocID="{EEC732C6-F875-4C13-9EFF-335B28C13244}" presName="composite" presStyleCnt="0"/>
      <dgm:spPr/>
    </dgm:pt>
    <dgm:pt modelId="{F8782D72-F972-4841-A12A-91BF6A05288F}" type="pres">
      <dgm:prSet presAssocID="{EEC732C6-F875-4C13-9EFF-335B28C13244}" presName="background" presStyleLbl="node0" presStyleIdx="0" presStyleCnt="3"/>
      <dgm:spPr/>
    </dgm:pt>
    <dgm:pt modelId="{95D7DE56-AF2B-4914-9BE4-8DDF21336F72}" type="pres">
      <dgm:prSet presAssocID="{EEC732C6-F875-4C13-9EFF-335B28C13244}" presName="text" presStyleLbl="fgAcc0" presStyleIdx="0" presStyleCnt="3">
        <dgm:presLayoutVars>
          <dgm:chPref val="3"/>
        </dgm:presLayoutVars>
      </dgm:prSet>
      <dgm:spPr/>
    </dgm:pt>
    <dgm:pt modelId="{8081E943-275F-4375-B16B-CAA069CB975D}" type="pres">
      <dgm:prSet presAssocID="{EEC732C6-F875-4C13-9EFF-335B28C13244}" presName="hierChild2" presStyleCnt="0"/>
      <dgm:spPr/>
    </dgm:pt>
    <dgm:pt modelId="{87DB0FE5-FC9E-489D-9E90-4DC7C6549829}" type="pres">
      <dgm:prSet presAssocID="{3E8B2B9E-117A-4892-BA1B-83F1D4F39C80}" presName="hierRoot1" presStyleCnt="0"/>
      <dgm:spPr/>
    </dgm:pt>
    <dgm:pt modelId="{F34BF66D-086F-4FAF-9C22-1FD0A0E035C4}" type="pres">
      <dgm:prSet presAssocID="{3E8B2B9E-117A-4892-BA1B-83F1D4F39C80}" presName="composite" presStyleCnt="0"/>
      <dgm:spPr/>
    </dgm:pt>
    <dgm:pt modelId="{9E2560A5-729E-43B6-A606-6DBE1E215D1C}" type="pres">
      <dgm:prSet presAssocID="{3E8B2B9E-117A-4892-BA1B-83F1D4F39C80}" presName="background" presStyleLbl="node0" presStyleIdx="1" presStyleCnt="3"/>
      <dgm:spPr/>
    </dgm:pt>
    <dgm:pt modelId="{9DEC4DA5-A49A-478A-A7CC-9C0C24629F16}" type="pres">
      <dgm:prSet presAssocID="{3E8B2B9E-117A-4892-BA1B-83F1D4F39C80}" presName="text" presStyleLbl="fgAcc0" presStyleIdx="1" presStyleCnt="3">
        <dgm:presLayoutVars>
          <dgm:chPref val="3"/>
        </dgm:presLayoutVars>
      </dgm:prSet>
      <dgm:spPr/>
    </dgm:pt>
    <dgm:pt modelId="{0C4A149D-E2B1-469D-86AB-566339C8763B}" type="pres">
      <dgm:prSet presAssocID="{3E8B2B9E-117A-4892-BA1B-83F1D4F39C80}" presName="hierChild2" presStyleCnt="0"/>
      <dgm:spPr/>
    </dgm:pt>
    <dgm:pt modelId="{9720C164-BDA9-4D93-AEF4-E77914AF4845}" type="pres">
      <dgm:prSet presAssocID="{179ED9EE-68E3-4A2B-B514-E14DED469690}" presName="hierRoot1" presStyleCnt="0"/>
      <dgm:spPr/>
    </dgm:pt>
    <dgm:pt modelId="{92806D92-3431-4977-B8E8-5C5A2A8E345B}" type="pres">
      <dgm:prSet presAssocID="{179ED9EE-68E3-4A2B-B514-E14DED469690}" presName="composite" presStyleCnt="0"/>
      <dgm:spPr/>
    </dgm:pt>
    <dgm:pt modelId="{140BBE60-C198-4C8D-A945-A999E122BB01}" type="pres">
      <dgm:prSet presAssocID="{179ED9EE-68E3-4A2B-B514-E14DED469690}" presName="background" presStyleLbl="node0" presStyleIdx="2" presStyleCnt="3"/>
      <dgm:spPr/>
    </dgm:pt>
    <dgm:pt modelId="{97553E7E-597D-4D27-8D1A-43374DC7696C}" type="pres">
      <dgm:prSet presAssocID="{179ED9EE-68E3-4A2B-B514-E14DED469690}" presName="text" presStyleLbl="fgAcc0" presStyleIdx="2" presStyleCnt="3">
        <dgm:presLayoutVars>
          <dgm:chPref val="3"/>
        </dgm:presLayoutVars>
      </dgm:prSet>
      <dgm:spPr/>
    </dgm:pt>
    <dgm:pt modelId="{1E00EF52-C574-44EE-8EF8-F91C9007FEE6}" type="pres">
      <dgm:prSet presAssocID="{179ED9EE-68E3-4A2B-B514-E14DED469690}" presName="hierChild2" presStyleCnt="0"/>
      <dgm:spPr/>
    </dgm:pt>
  </dgm:ptLst>
  <dgm:cxnLst>
    <dgm:cxn modelId="{C0257C37-89A0-40BD-96EB-8E0EAE2FAAA9}" type="presOf" srcId="{3E8B2B9E-117A-4892-BA1B-83F1D4F39C80}" destId="{9DEC4DA5-A49A-478A-A7CC-9C0C24629F16}" srcOrd="0" destOrd="0" presId="urn:microsoft.com/office/officeart/2005/8/layout/hierarchy1"/>
    <dgm:cxn modelId="{4929D447-8D8D-4B78-8FA9-4DE87C6E14D9}" srcId="{4F7A7F31-76AA-4123-9A16-08853907EB6B}" destId="{179ED9EE-68E3-4A2B-B514-E14DED469690}" srcOrd="2" destOrd="0" parTransId="{E16B57B0-CB37-48D0-9915-9D176E6D8577}" sibTransId="{B0A5B0B1-3687-4436-B37B-4063BD350929}"/>
    <dgm:cxn modelId="{3659A36B-2E10-4173-99A7-F693AEC84EE5}" srcId="{4F7A7F31-76AA-4123-9A16-08853907EB6B}" destId="{EEC732C6-F875-4C13-9EFF-335B28C13244}" srcOrd="0" destOrd="0" parTransId="{98BDF6F4-BA17-4011-B794-569B62BAB0E9}" sibTransId="{C9958597-08B1-4A4B-823B-8D0196B5E5E6}"/>
    <dgm:cxn modelId="{86962F73-1A0C-46ED-9116-7DDABC42C7A9}" srcId="{4F7A7F31-76AA-4123-9A16-08853907EB6B}" destId="{3E8B2B9E-117A-4892-BA1B-83F1D4F39C80}" srcOrd="1" destOrd="0" parTransId="{7340E54E-9B87-44FD-A156-712130C96652}" sibTransId="{30469ABB-51AD-4681-9404-9EB0A570EDD5}"/>
    <dgm:cxn modelId="{CA778987-61A4-4D29-B654-F5CB8F5B4972}" type="presOf" srcId="{EEC732C6-F875-4C13-9EFF-335B28C13244}" destId="{95D7DE56-AF2B-4914-9BE4-8DDF21336F72}" srcOrd="0" destOrd="0" presId="urn:microsoft.com/office/officeart/2005/8/layout/hierarchy1"/>
    <dgm:cxn modelId="{AA3B7CA4-30A2-42CD-8584-92712BA372B9}" type="presOf" srcId="{179ED9EE-68E3-4A2B-B514-E14DED469690}" destId="{97553E7E-597D-4D27-8D1A-43374DC7696C}" srcOrd="0" destOrd="0" presId="urn:microsoft.com/office/officeart/2005/8/layout/hierarchy1"/>
    <dgm:cxn modelId="{485847B1-7F24-4A3F-A8BA-227DC97C259A}" type="presOf" srcId="{4F7A7F31-76AA-4123-9A16-08853907EB6B}" destId="{6A5863E2-E10A-49C4-89FF-9B88742BB6D2}" srcOrd="0" destOrd="0" presId="urn:microsoft.com/office/officeart/2005/8/layout/hierarchy1"/>
    <dgm:cxn modelId="{844BB002-ED20-40CC-B539-C4EEB974FC97}" type="presParOf" srcId="{6A5863E2-E10A-49C4-89FF-9B88742BB6D2}" destId="{996FD063-BC63-4F76-9111-36964A78E28A}" srcOrd="0" destOrd="0" presId="urn:microsoft.com/office/officeart/2005/8/layout/hierarchy1"/>
    <dgm:cxn modelId="{2162E507-0815-4B38-8A3C-A11B7ACBF322}" type="presParOf" srcId="{996FD063-BC63-4F76-9111-36964A78E28A}" destId="{5B55E5D6-F5AC-4752-A028-FA54421FCA84}" srcOrd="0" destOrd="0" presId="urn:microsoft.com/office/officeart/2005/8/layout/hierarchy1"/>
    <dgm:cxn modelId="{23221CA1-7C20-436C-AE52-A4D79375C8B7}" type="presParOf" srcId="{5B55E5D6-F5AC-4752-A028-FA54421FCA84}" destId="{F8782D72-F972-4841-A12A-91BF6A05288F}" srcOrd="0" destOrd="0" presId="urn:microsoft.com/office/officeart/2005/8/layout/hierarchy1"/>
    <dgm:cxn modelId="{DD35F6A9-2F66-4CA9-8ED7-1EECDE277CBF}" type="presParOf" srcId="{5B55E5D6-F5AC-4752-A028-FA54421FCA84}" destId="{95D7DE56-AF2B-4914-9BE4-8DDF21336F72}" srcOrd="1" destOrd="0" presId="urn:microsoft.com/office/officeart/2005/8/layout/hierarchy1"/>
    <dgm:cxn modelId="{E4B007DE-C78B-46DC-84CF-9739461F6CBE}" type="presParOf" srcId="{996FD063-BC63-4F76-9111-36964A78E28A}" destId="{8081E943-275F-4375-B16B-CAA069CB975D}" srcOrd="1" destOrd="0" presId="urn:microsoft.com/office/officeart/2005/8/layout/hierarchy1"/>
    <dgm:cxn modelId="{FAE70239-AE9C-47F7-B4E5-4758C2EE81E0}" type="presParOf" srcId="{6A5863E2-E10A-49C4-89FF-9B88742BB6D2}" destId="{87DB0FE5-FC9E-489D-9E90-4DC7C6549829}" srcOrd="1" destOrd="0" presId="urn:microsoft.com/office/officeart/2005/8/layout/hierarchy1"/>
    <dgm:cxn modelId="{44407214-51FE-4C36-A871-B2EEC73D3F55}" type="presParOf" srcId="{87DB0FE5-FC9E-489D-9E90-4DC7C6549829}" destId="{F34BF66D-086F-4FAF-9C22-1FD0A0E035C4}" srcOrd="0" destOrd="0" presId="urn:microsoft.com/office/officeart/2005/8/layout/hierarchy1"/>
    <dgm:cxn modelId="{4FA5FFF4-707E-453D-83F8-516D641409E8}" type="presParOf" srcId="{F34BF66D-086F-4FAF-9C22-1FD0A0E035C4}" destId="{9E2560A5-729E-43B6-A606-6DBE1E215D1C}" srcOrd="0" destOrd="0" presId="urn:microsoft.com/office/officeart/2005/8/layout/hierarchy1"/>
    <dgm:cxn modelId="{54A240F8-0929-405D-93A8-EE9B95B82CBF}" type="presParOf" srcId="{F34BF66D-086F-4FAF-9C22-1FD0A0E035C4}" destId="{9DEC4DA5-A49A-478A-A7CC-9C0C24629F16}" srcOrd="1" destOrd="0" presId="urn:microsoft.com/office/officeart/2005/8/layout/hierarchy1"/>
    <dgm:cxn modelId="{DB1DF86B-309E-417C-99C7-A4AABF10067C}" type="presParOf" srcId="{87DB0FE5-FC9E-489D-9E90-4DC7C6549829}" destId="{0C4A149D-E2B1-469D-86AB-566339C8763B}" srcOrd="1" destOrd="0" presId="urn:microsoft.com/office/officeart/2005/8/layout/hierarchy1"/>
    <dgm:cxn modelId="{FE63540B-524B-4136-858D-D2DC19710458}" type="presParOf" srcId="{6A5863E2-E10A-49C4-89FF-9B88742BB6D2}" destId="{9720C164-BDA9-4D93-AEF4-E77914AF4845}" srcOrd="2" destOrd="0" presId="urn:microsoft.com/office/officeart/2005/8/layout/hierarchy1"/>
    <dgm:cxn modelId="{7816FBE0-7FDB-4438-B0D8-B92A385E4B04}" type="presParOf" srcId="{9720C164-BDA9-4D93-AEF4-E77914AF4845}" destId="{92806D92-3431-4977-B8E8-5C5A2A8E345B}" srcOrd="0" destOrd="0" presId="urn:microsoft.com/office/officeart/2005/8/layout/hierarchy1"/>
    <dgm:cxn modelId="{21EC563C-E4D9-40E5-BD6D-977062EF98B8}" type="presParOf" srcId="{92806D92-3431-4977-B8E8-5C5A2A8E345B}" destId="{140BBE60-C198-4C8D-A945-A999E122BB01}" srcOrd="0" destOrd="0" presId="urn:microsoft.com/office/officeart/2005/8/layout/hierarchy1"/>
    <dgm:cxn modelId="{797B1990-0235-4476-AAED-A0742709380D}" type="presParOf" srcId="{92806D92-3431-4977-B8E8-5C5A2A8E345B}" destId="{97553E7E-597D-4D27-8D1A-43374DC7696C}" srcOrd="1" destOrd="0" presId="urn:microsoft.com/office/officeart/2005/8/layout/hierarchy1"/>
    <dgm:cxn modelId="{60723341-2C5E-47AB-8AE6-CA97C64EB882}" type="presParOf" srcId="{9720C164-BDA9-4D93-AEF4-E77914AF4845}" destId="{1E00EF52-C574-44EE-8EF8-F91C9007FEE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A940CD-8743-46C4-AE16-8D3BDC25ECE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27C63F-60F5-40A3-B35C-98683F5AC3AD}">
      <dgm:prSet/>
      <dgm:spPr/>
      <dgm:t>
        <a:bodyPr/>
        <a:lstStyle/>
        <a:p>
          <a:r>
            <a:rPr lang="en-US"/>
            <a:t>ZAHAMOWANIE WZROSTU</a:t>
          </a:r>
        </a:p>
      </dgm:t>
    </dgm:pt>
    <dgm:pt modelId="{594F2D4C-E4AE-43F1-90D3-E3F9BE7E361B}" type="parTrans" cxnId="{C81542B6-FEB0-44D0-97FC-47030AEA289D}">
      <dgm:prSet/>
      <dgm:spPr/>
      <dgm:t>
        <a:bodyPr/>
        <a:lstStyle/>
        <a:p>
          <a:endParaRPr lang="en-US"/>
        </a:p>
      </dgm:t>
    </dgm:pt>
    <dgm:pt modelId="{D3935073-36C3-4331-A1EB-F9FC170B495F}" type="sibTrans" cxnId="{C81542B6-FEB0-44D0-97FC-47030AEA289D}">
      <dgm:prSet/>
      <dgm:spPr/>
      <dgm:t>
        <a:bodyPr/>
        <a:lstStyle/>
        <a:p>
          <a:endParaRPr lang="en-US"/>
        </a:p>
      </dgm:t>
    </dgm:pt>
    <dgm:pt modelId="{0C615D2C-EDDA-440F-9E57-BBF95822E011}">
      <dgm:prSet/>
      <dgm:spPr/>
      <dgm:t>
        <a:bodyPr/>
        <a:lstStyle/>
        <a:p>
          <a:pPr rtl="0"/>
          <a:r>
            <a:rPr lang="en-US"/>
            <a:t>CHOROBY  SKÓRY</a:t>
          </a:r>
          <a:r>
            <a:rPr lang="en-US">
              <a:latin typeface="Calibri Light" panose="020F0302020204030204"/>
            </a:rPr>
            <a:t> (SUCH0ŚĆ)</a:t>
          </a:r>
          <a:endParaRPr lang="en-US"/>
        </a:p>
      </dgm:t>
    </dgm:pt>
    <dgm:pt modelId="{1D54F3E9-9318-4998-9D16-C11DA81EB1E2}" type="parTrans" cxnId="{AF0AAAA2-FEF6-40D2-9114-0B378FAB2731}">
      <dgm:prSet/>
      <dgm:spPr/>
      <dgm:t>
        <a:bodyPr/>
        <a:lstStyle/>
        <a:p>
          <a:endParaRPr lang="en-US"/>
        </a:p>
      </dgm:t>
    </dgm:pt>
    <dgm:pt modelId="{4C7BAC7F-699D-4D92-A15B-BEB518547B4A}" type="sibTrans" cxnId="{AF0AAAA2-FEF6-40D2-9114-0B378FAB2731}">
      <dgm:prSet/>
      <dgm:spPr/>
      <dgm:t>
        <a:bodyPr/>
        <a:lstStyle/>
        <a:p>
          <a:endParaRPr lang="en-US"/>
        </a:p>
      </dgm:t>
    </dgm:pt>
    <dgm:pt modelId="{96B4E553-2FA8-4FA9-B3CC-4D877D41EEE2}">
      <dgm:prSet/>
      <dgm:spPr/>
      <dgm:t>
        <a:bodyPr/>
        <a:lstStyle/>
        <a:p>
          <a:r>
            <a:rPr lang="en-US"/>
            <a:t>KURZA ŚLEPOTA CZYLI ZŁE WIDZENIE O </a:t>
          </a:r>
          <a:r>
            <a:rPr lang="en-US">
              <a:latin typeface="Calibri Light" panose="020F0302020204030204"/>
            </a:rPr>
            <a:t>ZMROKU</a:t>
          </a:r>
          <a:endParaRPr lang="en-US"/>
        </a:p>
      </dgm:t>
    </dgm:pt>
    <dgm:pt modelId="{5D9956F1-6F8E-4F4F-AF80-759F29A681A6}" type="parTrans" cxnId="{B4BAF8A9-42E8-47AE-8650-8DBD29415920}">
      <dgm:prSet/>
      <dgm:spPr/>
      <dgm:t>
        <a:bodyPr/>
        <a:lstStyle/>
        <a:p>
          <a:endParaRPr lang="en-US"/>
        </a:p>
      </dgm:t>
    </dgm:pt>
    <dgm:pt modelId="{86B805BD-A7DB-4D0B-9FCE-82519D4FD0FA}" type="sibTrans" cxnId="{B4BAF8A9-42E8-47AE-8650-8DBD29415920}">
      <dgm:prSet/>
      <dgm:spPr/>
      <dgm:t>
        <a:bodyPr/>
        <a:lstStyle/>
        <a:p>
          <a:endParaRPr lang="en-US"/>
        </a:p>
      </dgm:t>
    </dgm:pt>
    <dgm:pt modelId="{FBA53E08-A73C-4B95-BF6A-2D2DA6160D4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WYSYCHANIE SPOJÓWKI OKA</a:t>
          </a:r>
        </a:p>
      </dgm:t>
    </dgm:pt>
    <dgm:pt modelId="{77AE7B03-3043-43B5-9329-3BCD6BAFAD66}" type="parTrans" cxnId="{ED1AF48E-E10C-4CE8-8EF9-EA4459CE875D}">
      <dgm:prSet/>
      <dgm:spPr/>
    </dgm:pt>
    <dgm:pt modelId="{090B28C5-DF45-4A8C-BEAE-7C23FF041665}" type="sibTrans" cxnId="{ED1AF48E-E10C-4CE8-8EF9-EA4459CE875D}">
      <dgm:prSet/>
      <dgm:spPr/>
    </dgm:pt>
    <dgm:pt modelId="{A9DFE14C-B3A2-43B6-A867-095A62304F2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ŁAMLIWOŚĆ PAZNOKCI I WŁOSÓW</a:t>
          </a:r>
        </a:p>
      </dgm:t>
    </dgm:pt>
    <dgm:pt modelId="{78719EB4-6599-4678-BD6F-B0A965C558F4}" type="parTrans" cxnId="{7E4D29D4-C4DF-4F72-8170-8BED70B8843B}">
      <dgm:prSet/>
      <dgm:spPr/>
    </dgm:pt>
    <dgm:pt modelId="{B4C61DAE-8A4C-4331-A0A9-32A10C77478C}" type="sibTrans" cxnId="{7E4D29D4-C4DF-4F72-8170-8BED70B8843B}">
      <dgm:prSet/>
      <dgm:spPr/>
    </dgm:pt>
    <dgm:pt modelId="{9FF00E87-375A-46B8-A0AE-54A4308640F9}" type="pres">
      <dgm:prSet presAssocID="{19A940CD-8743-46C4-AE16-8D3BDC25ECE9}" presName="diagram" presStyleCnt="0">
        <dgm:presLayoutVars>
          <dgm:dir/>
          <dgm:resizeHandles val="exact"/>
        </dgm:presLayoutVars>
      </dgm:prSet>
      <dgm:spPr/>
    </dgm:pt>
    <dgm:pt modelId="{6548C768-BEAA-401C-826C-5CCE3378AC85}" type="pres">
      <dgm:prSet presAssocID="{FA27C63F-60F5-40A3-B35C-98683F5AC3AD}" presName="node" presStyleLbl="node1" presStyleIdx="0" presStyleCnt="5">
        <dgm:presLayoutVars>
          <dgm:bulletEnabled val="1"/>
        </dgm:presLayoutVars>
      </dgm:prSet>
      <dgm:spPr/>
    </dgm:pt>
    <dgm:pt modelId="{31355269-F343-4189-BFA1-CC8FCCC7B40B}" type="pres">
      <dgm:prSet presAssocID="{D3935073-36C3-4331-A1EB-F9FC170B495F}" presName="sibTrans" presStyleCnt="0"/>
      <dgm:spPr/>
    </dgm:pt>
    <dgm:pt modelId="{15A69C02-5FD2-46B4-A7D6-9B453F439E20}" type="pres">
      <dgm:prSet presAssocID="{0C615D2C-EDDA-440F-9E57-BBF95822E011}" presName="node" presStyleLbl="node1" presStyleIdx="1" presStyleCnt="5">
        <dgm:presLayoutVars>
          <dgm:bulletEnabled val="1"/>
        </dgm:presLayoutVars>
      </dgm:prSet>
      <dgm:spPr/>
    </dgm:pt>
    <dgm:pt modelId="{9A6A902F-9743-43D1-AE3A-D08D36FC9F2E}" type="pres">
      <dgm:prSet presAssocID="{4C7BAC7F-699D-4D92-A15B-BEB518547B4A}" presName="sibTrans" presStyleCnt="0"/>
      <dgm:spPr/>
    </dgm:pt>
    <dgm:pt modelId="{424A03BD-58D6-4CDF-A6E4-DDC34F859104}" type="pres">
      <dgm:prSet presAssocID="{96B4E553-2FA8-4FA9-B3CC-4D877D41EEE2}" presName="node" presStyleLbl="node1" presStyleIdx="2" presStyleCnt="5">
        <dgm:presLayoutVars>
          <dgm:bulletEnabled val="1"/>
        </dgm:presLayoutVars>
      </dgm:prSet>
      <dgm:spPr/>
    </dgm:pt>
    <dgm:pt modelId="{D970C533-CECD-41A2-92FB-1D73C583A8A0}" type="pres">
      <dgm:prSet presAssocID="{86B805BD-A7DB-4D0B-9FCE-82519D4FD0FA}" presName="sibTrans" presStyleCnt="0"/>
      <dgm:spPr/>
    </dgm:pt>
    <dgm:pt modelId="{496ECAA6-CD63-483C-BF62-DB604C47434D}" type="pres">
      <dgm:prSet presAssocID="{FBA53E08-A73C-4B95-BF6A-2D2DA6160D48}" presName="node" presStyleLbl="node1" presStyleIdx="3" presStyleCnt="5">
        <dgm:presLayoutVars>
          <dgm:bulletEnabled val="1"/>
        </dgm:presLayoutVars>
      </dgm:prSet>
      <dgm:spPr/>
    </dgm:pt>
    <dgm:pt modelId="{E4707FDD-2198-4718-942A-F47AD7FC4667}" type="pres">
      <dgm:prSet presAssocID="{090B28C5-DF45-4A8C-BEAE-7C23FF041665}" presName="sibTrans" presStyleCnt="0"/>
      <dgm:spPr/>
    </dgm:pt>
    <dgm:pt modelId="{552E3889-59AF-413E-BC7E-23F5D61034A7}" type="pres">
      <dgm:prSet presAssocID="{A9DFE14C-B3A2-43B6-A867-095A62304F2B}" presName="node" presStyleLbl="node1" presStyleIdx="4" presStyleCnt="5">
        <dgm:presLayoutVars>
          <dgm:bulletEnabled val="1"/>
        </dgm:presLayoutVars>
      </dgm:prSet>
      <dgm:spPr/>
    </dgm:pt>
  </dgm:ptLst>
  <dgm:cxnLst>
    <dgm:cxn modelId="{3BF2DB12-DDB6-4DAA-BBDF-FDBD79D0A789}" type="presOf" srcId="{19A940CD-8743-46C4-AE16-8D3BDC25ECE9}" destId="{9FF00E87-375A-46B8-A0AE-54A4308640F9}" srcOrd="0" destOrd="0" presId="urn:microsoft.com/office/officeart/2005/8/layout/default"/>
    <dgm:cxn modelId="{54A5457B-14F7-4E9A-B95E-A754711DF83B}" type="presOf" srcId="{FA27C63F-60F5-40A3-B35C-98683F5AC3AD}" destId="{6548C768-BEAA-401C-826C-5CCE3378AC85}" srcOrd="0" destOrd="0" presId="urn:microsoft.com/office/officeart/2005/8/layout/default"/>
    <dgm:cxn modelId="{ED1AF48E-E10C-4CE8-8EF9-EA4459CE875D}" srcId="{19A940CD-8743-46C4-AE16-8D3BDC25ECE9}" destId="{FBA53E08-A73C-4B95-BF6A-2D2DA6160D48}" srcOrd="3" destOrd="0" parTransId="{77AE7B03-3043-43B5-9329-3BCD6BAFAD66}" sibTransId="{090B28C5-DF45-4A8C-BEAE-7C23FF041665}"/>
    <dgm:cxn modelId="{5CF7A39D-6981-44F5-9363-02CF62D7A1F2}" type="presOf" srcId="{0C615D2C-EDDA-440F-9E57-BBF95822E011}" destId="{15A69C02-5FD2-46B4-A7D6-9B453F439E20}" srcOrd="0" destOrd="0" presId="urn:microsoft.com/office/officeart/2005/8/layout/default"/>
    <dgm:cxn modelId="{AF0AAAA2-FEF6-40D2-9114-0B378FAB2731}" srcId="{19A940CD-8743-46C4-AE16-8D3BDC25ECE9}" destId="{0C615D2C-EDDA-440F-9E57-BBF95822E011}" srcOrd="1" destOrd="0" parTransId="{1D54F3E9-9318-4998-9D16-C11DA81EB1E2}" sibTransId="{4C7BAC7F-699D-4D92-A15B-BEB518547B4A}"/>
    <dgm:cxn modelId="{B4BAF8A9-42E8-47AE-8650-8DBD29415920}" srcId="{19A940CD-8743-46C4-AE16-8D3BDC25ECE9}" destId="{96B4E553-2FA8-4FA9-B3CC-4D877D41EEE2}" srcOrd="2" destOrd="0" parTransId="{5D9956F1-6F8E-4F4F-AF80-759F29A681A6}" sibTransId="{86B805BD-A7DB-4D0B-9FCE-82519D4FD0FA}"/>
    <dgm:cxn modelId="{C81542B6-FEB0-44D0-97FC-47030AEA289D}" srcId="{19A940CD-8743-46C4-AE16-8D3BDC25ECE9}" destId="{FA27C63F-60F5-40A3-B35C-98683F5AC3AD}" srcOrd="0" destOrd="0" parTransId="{594F2D4C-E4AE-43F1-90D3-E3F9BE7E361B}" sibTransId="{D3935073-36C3-4331-A1EB-F9FC170B495F}"/>
    <dgm:cxn modelId="{8B33C4BE-F5B0-4EB5-A5C4-B107E5053945}" type="presOf" srcId="{A9DFE14C-B3A2-43B6-A867-095A62304F2B}" destId="{552E3889-59AF-413E-BC7E-23F5D61034A7}" srcOrd="0" destOrd="0" presId="urn:microsoft.com/office/officeart/2005/8/layout/default"/>
    <dgm:cxn modelId="{1CE3E1BE-0D5A-4DAF-A4EF-A5D0821AE868}" type="presOf" srcId="{96B4E553-2FA8-4FA9-B3CC-4D877D41EEE2}" destId="{424A03BD-58D6-4CDF-A6E4-DDC34F859104}" srcOrd="0" destOrd="0" presId="urn:microsoft.com/office/officeart/2005/8/layout/default"/>
    <dgm:cxn modelId="{7E4D29D4-C4DF-4F72-8170-8BED70B8843B}" srcId="{19A940CD-8743-46C4-AE16-8D3BDC25ECE9}" destId="{A9DFE14C-B3A2-43B6-A867-095A62304F2B}" srcOrd="4" destOrd="0" parTransId="{78719EB4-6599-4678-BD6F-B0A965C558F4}" sibTransId="{B4C61DAE-8A4C-4331-A0A9-32A10C77478C}"/>
    <dgm:cxn modelId="{8868F5FC-1F3A-4EC9-837B-E3A30E93FB7A}" type="presOf" srcId="{FBA53E08-A73C-4B95-BF6A-2D2DA6160D48}" destId="{496ECAA6-CD63-483C-BF62-DB604C47434D}" srcOrd="0" destOrd="0" presId="urn:microsoft.com/office/officeart/2005/8/layout/default"/>
    <dgm:cxn modelId="{C1D24B86-14A7-46EA-928D-1BE7CAC5D042}" type="presParOf" srcId="{9FF00E87-375A-46B8-A0AE-54A4308640F9}" destId="{6548C768-BEAA-401C-826C-5CCE3378AC85}" srcOrd="0" destOrd="0" presId="urn:microsoft.com/office/officeart/2005/8/layout/default"/>
    <dgm:cxn modelId="{92733BC9-5619-4B0B-B64D-161A1B0F3732}" type="presParOf" srcId="{9FF00E87-375A-46B8-A0AE-54A4308640F9}" destId="{31355269-F343-4189-BFA1-CC8FCCC7B40B}" srcOrd="1" destOrd="0" presId="urn:microsoft.com/office/officeart/2005/8/layout/default"/>
    <dgm:cxn modelId="{583D64A1-764A-470C-B911-11AD276A5873}" type="presParOf" srcId="{9FF00E87-375A-46B8-A0AE-54A4308640F9}" destId="{15A69C02-5FD2-46B4-A7D6-9B453F439E20}" srcOrd="2" destOrd="0" presId="urn:microsoft.com/office/officeart/2005/8/layout/default"/>
    <dgm:cxn modelId="{96814DCA-652D-4DAD-97C6-B134B3C3FE6F}" type="presParOf" srcId="{9FF00E87-375A-46B8-A0AE-54A4308640F9}" destId="{9A6A902F-9743-43D1-AE3A-D08D36FC9F2E}" srcOrd="3" destOrd="0" presId="urn:microsoft.com/office/officeart/2005/8/layout/default"/>
    <dgm:cxn modelId="{4A227201-2666-433B-813D-6195809A024B}" type="presParOf" srcId="{9FF00E87-375A-46B8-A0AE-54A4308640F9}" destId="{424A03BD-58D6-4CDF-A6E4-DDC34F859104}" srcOrd="4" destOrd="0" presId="urn:microsoft.com/office/officeart/2005/8/layout/default"/>
    <dgm:cxn modelId="{5ACBAF5D-5807-4AF6-83CD-D6AD12A76716}" type="presParOf" srcId="{9FF00E87-375A-46B8-A0AE-54A4308640F9}" destId="{D970C533-CECD-41A2-92FB-1D73C583A8A0}" srcOrd="5" destOrd="0" presId="urn:microsoft.com/office/officeart/2005/8/layout/default"/>
    <dgm:cxn modelId="{8ADC8F80-CD33-49B2-9FD8-736E4E1C2488}" type="presParOf" srcId="{9FF00E87-375A-46B8-A0AE-54A4308640F9}" destId="{496ECAA6-CD63-483C-BF62-DB604C47434D}" srcOrd="6" destOrd="0" presId="urn:microsoft.com/office/officeart/2005/8/layout/default"/>
    <dgm:cxn modelId="{58CBF35F-9694-4DC0-98A6-1AFBD24E91F9}" type="presParOf" srcId="{9FF00E87-375A-46B8-A0AE-54A4308640F9}" destId="{E4707FDD-2198-4718-942A-F47AD7FC4667}" srcOrd="7" destOrd="0" presId="urn:microsoft.com/office/officeart/2005/8/layout/default"/>
    <dgm:cxn modelId="{0A74CF8F-8F25-4B31-9BF2-4B0ECC4281C4}" type="presParOf" srcId="{9FF00E87-375A-46B8-A0AE-54A4308640F9}" destId="{552E3889-59AF-413E-BC7E-23F5D61034A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162C09-A69F-40B5-949E-6F6260C9BBC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C8C9D4D-456E-4E7C-8E92-9E210AECA792}">
      <dgm:prSet/>
      <dgm:spPr/>
      <dgm:t>
        <a:bodyPr/>
        <a:lstStyle/>
        <a:p>
          <a:r>
            <a:rPr lang="en-US"/>
            <a:t>Nie są magazynowane w organiźmie</a:t>
          </a:r>
        </a:p>
      </dgm:t>
    </dgm:pt>
    <dgm:pt modelId="{A2107F4D-2190-4F78-8D42-64BDF5C2D316}" type="parTrans" cxnId="{1F394E07-122B-4858-BAE0-B9B9C5648453}">
      <dgm:prSet/>
      <dgm:spPr/>
      <dgm:t>
        <a:bodyPr/>
        <a:lstStyle/>
        <a:p>
          <a:endParaRPr lang="en-US"/>
        </a:p>
      </dgm:t>
    </dgm:pt>
    <dgm:pt modelId="{CA8725CB-B421-48B9-9972-AFA3356CB385}" type="sibTrans" cxnId="{1F394E07-122B-4858-BAE0-B9B9C5648453}">
      <dgm:prSet/>
      <dgm:spPr/>
      <dgm:t>
        <a:bodyPr/>
        <a:lstStyle/>
        <a:p>
          <a:endParaRPr lang="en-US"/>
        </a:p>
      </dgm:t>
    </dgm:pt>
    <dgm:pt modelId="{0BDA7637-ECEF-410F-82FC-0E03E7B6D991}">
      <dgm:prSet/>
      <dgm:spPr/>
      <dgm:t>
        <a:bodyPr/>
        <a:lstStyle/>
        <a:p>
          <a:r>
            <a:rPr lang="en-US"/>
            <a:t>Ich nadmiar nie jest dla nas groźny</a:t>
          </a:r>
        </a:p>
      </dgm:t>
    </dgm:pt>
    <dgm:pt modelId="{486189DC-E527-4AD1-9661-8C9C5E77720A}" type="parTrans" cxnId="{818A7F5F-0805-4F4D-80D6-4AC37311B60D}">
      <dgm:prSet/>
      <dgm:spPr/>
      <dgm:t>
        <a:bodyPr/>
        <a:lstStyle/>
        <a:p>
          <a:endParaRPr lang="en-US"/>
        </a:p>
      </dgm:t>
    </dgm:pt>
    <dgm:pt modelId="{82636575-0C90-44F7-B81D-039747B139E5}" type="sibTrans" cxnId="{818A7F5F-0805-4F4D-80D6-4AC37311B60D}">
      <dgm:prSet/>
      <dgm:spPr/>
      <dgm:t>
        <a:bodyPr/>
        <a:lstStyle/>
        <a:p>
          <a:endParaRPr lang="en-US"/>
        </a:p>
      </dgm:t>
    </dgm:pt>
    <dgm:pt modelId="{28CC2C61-4436-4300-AFF2-D279CFD8AE3D}">
      <dgm:prSet/>
      <dgm:spPr/>
      <dgm:t>
        <a:bodyPr/>
        <a:lstStyle/>
        <a:p>
          <a:r>
            <a:rPr lang="en-US"/>
            <a:t>Niebezpieczny dla zdrowia człowieka jest jedynie ich niedobór</a:t>
          </a:r>
        </a:p>
      </dgm:t>
    </dgm:pt>
    <dgm:pt modelId="{0C3AB2FA-5C35-49D3-9C3F-1BDFEC85A3AD}" type="parTrans" cxnId="{181C77C7-3E04-44E6-B436-A92BABF26904}">
      <dgm:prSet/>
      <dgm:spPr/>
      <dgm:t>
        <a:bodyPr/>
        <a:lstStyle/>
        <a:p>
          <a:endParaRPr lang="en-US"/>
        </a:p>
      </dgm:t>
    </dgm:pt>
    <dgm:pt modelId="{D4563FFE-48B3-4D7C-A197-632C30F61B24}" type="sibTrans" cxnId="{181C77C7-3E04-44E6-B436-A92BABF26904}">
      <dgm:prSet/>
      <dgm:spPr/>
      <dgm:t>
        <a:bodyPr/>
        <a:lstStyle/>
        <a:p>
          <a:endParaRPr lang="en-US"/>
        </a:p>
      </dgm:t>
    </dgm:pt>
    <dgm:pt modelId="{A01F8E24-1DAE-45DE-874E-48C5D56E2590}" type="pres">
      <dgm:prSet presAssocID="{92162C09-A69F-40B5-949E-6F6260C9BB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3A4502-6EB6-415D-99BF-533D2845FE94}" type="pres">
      <dgm:prSet presAssocID="{AC8C9D4D-456E-4E7C-8E92-9E210AECA792}" presName="hierRoot1" presStyleCnt="0"/>
      <dgm:spPr/>
    </dgm:pt>
    <dgm:pt modelId="{962372A4-7286-485B-93B0-36AC485194CE}" type="pres">
      <dgm:prSet presAssocID="{AC8C9D4D-456E-4E7C-8E92-9E210AECA792}" presName="composite" presStyleCnt="0"/>
      <dgm:spPr/>
    </dgm:pt>
    <dgm:pt modelId="{BC9B5642-A6BF-4F24-8BF1-F167855A02C5}" type="pres">
      <dgm:prSet presAssocID="{AC8C9D4D-456E-4E7C-8E92-9E210AECA792}" presName="background" presStyleLbl="node0" presStyleIdx="0" presStyleCnt="3"/>
      <dgm:spPr/>
    </dgm:pt>
    <dgm:pt modelId="{22F04353-F04C-4313-A971-92B4F0989706}" type="pres">
      <dgm:prSet presAssocID="{AC8C9D4D-456E-4E7C-8E92-9E210AECA792}" presName="text" presStyleLbl="fgAcc0" presStyleIdx="0" presStyleCnt="3">
        <dgm:presLayoutVars>
          <dgm:chPref val="3"/>
        </dgm:presLayoutVars>
      </dgm:prSet>
      <dgm:spPr/>
    </dgm:pt>
    <dgm:pt modelId="{F110CE15-B637-4CE9-A615-13C78CC9C7FF}" type="pres">
      <dgm:prSet presAssocID="{AC8C9D4D-456E-4E7C-8E92-9E210AECA792}" presName="hierChild2" presStyleCnt="0"/>
      <dgm:spPr/>
    </dgm:pt>
    <dgm:pt modelId="{609160CF-5DF0-49DA-8963-914E41127C5A}" type="pres">
      <dgm:prSet presAssocID="{0BDA7637-ECEF-410F-82FC-0E03E7B6D991}" presName="hierRoot1" presStyleCnt="0"/>
      <dgm:spPr/>
    </dgm:pt>
    <dgm:pt modelId="{5D8D166D-C99F-47A6-948F-FF494A1495AE}" type="pres">
      <dgm:prSet presAssocID="{0BDA7637-ECEF-410F-82FC-0E03E7B6D991}" presName="composite" presStyleCnt="0"/>
      <dgm:spPr/>
    </dgm:pt>
    <dgm:pt modelId="{72103EBA-DCCE-4663-9ABE-B9C36EDDC156}" type="pres">
      <dgm:prSet presAssocID="{0BDA7637-ECEF-410F-82FC-0E03E7B6D991}" presName="background" presStyleLbl="node0" presStyleIdx="1" presStyleCnt="3"/>
      <dgm:spPr/>
    </dgm:pt>
    <dgm:pt modelId="{FDFD0612-FC8C-4C6C-844B-CC2AC61DD48F}" type="pres">
      <dgm:prSet presAssocID="{0BDA7637-ECEF-410F-82FC-0E03E7B6D991}" presName="text" presStyleLbl="fgAcc0" presStyleIdx="1" presStyleCnt="3">
        <dgm:presLayoutVars>
          <dgm:chPref val="3"/>
        </dgm:presLayoutVars>
      </dgm:prSet>
      <dgm:spPr/>
    </dgm:pt>
    <dgm:pt modelId="{9A9C92E3-F81E-4B39-AE73-4022FCF84165}" type="pres">
      <dgm:prSet presAssocID="{0BDA7637-ECEF-410F-82FC-0E03E7B6D991}" presName="hierChild2" presStyleCnt="0"/>
      <dgm:spPr/>
    </dgm:pt>
    <dgm:pt modelId="{A25A447B-8410-48EA-879B-27F06F9FD6F6}" type="pres">
      <dgm:prSet presAssocID="{28CC2C61-4436-4300-AFF2-D279CFD8AE3D}" presName="hierRoot1" presStyleCnt="0"/>
      <dgm:spPr/>
    </dgm:pt>
    <dgm:pt modelId="{DBF953AE-1500-4B3F-8294-AD861DF91C8D}" type="pres">
      <dgm:prSet presAssocID="{28CC2C61-4436-4300-AFF2-D279CFD8AE3D}" presName="composite" presStyleCnt="0"/>
      <dgm:spPr/>
    </dgm:pt>
    <dgm:pt modelId="{9360DBBB-D44B-4B3A-A590-D4CAAEBF1FC2}" type="pres">
      <dgm:prSet presAssocID="{28CC2C61-4436-4300-AFF2-D279CFD8AE3D}" presName="background" presStyleLbl="node0" presStyleIdx="2" presStyleCnt="3"/>
      <dgm:spPr/>
    </dgm:pt>
    <dgm:pt modelId="{DB686D26-90B5-4BDF-BAD4-F90B19E40518}" type="pres">
      <dgm:prSet presAssocID="{28CC2C61-4436-4300-AFF2-D279CFD8AE3D}" presName="text" presStyleLbl="fgAcc0" presStyleIdx="2" presStyleCnt="3">
        <dgm:presLayoutVars>
          <dgm:chPref val="3"/>
        </dgm:presLayoutVars>
      </dgm:prSet>
      <dgm:spPr/>
    </dgm:pt>
    <dgm:pt modelId="{5675C53A-7131-4EA8-BD6E-49D697C8AC42}" type="pres">
      <dgm:prSet presAssocID="{28CC2C61-4436-4300-AFF2-D279CFD8AE3D}" presName="hierChild2" presStyleCnt="0"/>
      <dgm:spPr/>
    </dgm:pt>
  </dgm:ptLst>
  <dgm:cxnLst>
    <dgm:cxn modelId="{1F394E07-122B-4858-BAE0-B9B9C5648453}" srcId="{92162C09-A69F-40B5-949E-6F6260C9BBC8}" destId="{AC8C9D4D-456E-4E7C-8E92-9E210AECA792}" srcOrd="0" destOrd="0" parTransId="{A2107F4D-2190-4F78-8D42-64BDF5C2D316}" sibTransId="{CA8725CB-B421-48B9-9972-AFA3356CB385}"/>
    <dgm:cxn modelId="{6B393610-EAF3-49CF-AE20-A87B81FF1DF1}" type="presOf" srcId="{0BDA7637-ECEF-410F-82FC-0E03E7B6D991}" destId="{FDFD0612-FC8C-4C6C-844B-CC2AC61DD48F}" srcOrd="0" destOrd="0" presId="urn:microsoft.com/office/officeart/2005/8/layout/hierarchy1"/>
    <dgm:cxn modelId="{4507EC22-9377-4B32-AD3A-46401B75EBCC}" type="presOf" srcId="{28CC2C61-4436-4300-AFF2-D279CFD8AE3D}" destId="{DB686D26-90B5-4BDF-BAD4-F90B19E40518}" srcOrd="0" destOrd="0" presId="urn:microsoft.com/office/officeart/2005/8/layout/hierarchy1"/>
    <dgm:cxn modelId="{818A7F5F-0805-4F4D-80D6-4AC37311B60D}" srcId="{92162C09-A69F-40B5-949E-6F6260C9BBC8}" destId="{0BDA7637-ECEF-410F-82FC-0E03E7B6D991}" srcOrd="1" destOrd="0" parTransId="{486189DC-E527-4AD1-9661-8C9C5E77720A}" sibTransId="{82636575-0C90-44F7-B81D-039747B139E5}"/>
    <dgm:cxn modelId="{BAB0A768-2253-428C-95C3-94DB734DC24E}" type="presOf" srcId="{92162C09-A69F-40B5-949E-6F6260C9BBC8}" destId="{A01F8E24-1DAE-45DE-874E-48C5D56E2590}" srcOrd="0" destOrd="0" presId="urn:microsoft.com/office/officeart/2005/8/layout/hierarchy1"/>
    <dgm:cxn modelId="{181C77C7-3E04-44E6-B436-A92BABF26904}" srcId="{92162C09-A69F-40B5-949E-6F6260C9BBC8}" destId="{28CC2C61-4436-4300-AFF2-D279CFD8AE3D}" srcOrd="2" destOrd="0" parTransId="{0C3AB2FA-5C35-49D3-9C3F-1BDFEC85A3AD}" sibTransId="{D4563FFE-48B3-4D7C-A197-632C30F61B24}"/>
    <dgm:cxn modelId="{CF79CFFB-4D3D-40C2-B3B4-DBF4C13DCCCF}" type="presOf" srcId="{AC8C9D4D-456E-4E7C-8E92-9E210AECA792}" destId="{22F04353-F04C-4313-A971-92B4F0989706}" srcOrd="0" destOrd="0" presId="urn:microsoft.com/office/officeart/2005/8/layout/hierarchy1"/>
    <dgm:cxn modelId="{3571A5B1-3523-4C90-9BBB-1AE76F8B405D}" type="presParOf" srcId="{A01F8E24-1DAE-45DE-874E-48C5D56E2590}" destId="{E73A4502-6EB6-415D-99BF-533D2845FE94}" srcOrd="0" destOrd="0" presId="urn:microsoft.com/office/officeart/2005/8/layout/hierarchy1"/>
    <dgm:cxn modelId="{02BE49AF-36F6-490E-8CE4-BF0BCAA0EDD1}" type="presParOf" srcId="{E73A4502-6EB6-415D-99BF-533D2845FE94}" destId="{962372A4-7286-485B-93B0-36AC485194CE}" srcOrd="0" destOrd="0" presId="urn:microsoft.com/office/officeart/2005/8/layout/hierarchy1"/>
    <dgm:cxn modelId="{962B15B6-C879-4603-971E-EC78F96B5B20}" type="presParOf" srcId="{962372A4-7286-485B-93B0-36AC485194CE}" destId="{BC9B5642-A6BF-4F24-8BF1-F167855A02C5}" srcOrd="0" destOrd="0" presId="urn:microsoft.com/office/officeart/2005/8/layout/hierarchy1"/>
    <dgm:cxn modelId="{E7D02CFD-083D-4632-B244-043D2D483006}" type="presParOf" srcId="{962372A4-7286-485B-93B0-36AC485194CE}" destId="{22F04353-F04C-4313-A971-92B4F0989706}" srcOrd="1" destOrd="0" presId="urn:microsoft.com/office/officeart/2005/8/layout/hierarchy1"/>
    <dgm:cxn modelId="{F8002F90-0C08-46A6-B6C8-432F9C811477}" type="presParOf" srcId="{E73A4502-6EB6-415D-99BF-533D2845FE94}" destId="{F110CE15-B637-4CE9-A615-13C78CC9C7FF}" srcOrd="1" destOrd="0" presId="urn:microsoft.com/office/officeart/2005/8/layout/hierarchy1"/>
    <dgm:cxn modelId="{4E6E0283-1D2F-4CA9-8986-B76C1A1FDF81}" type="presParOf" srcId="{A01F8E24-1DAE-45DE-874E-48C5D56E2590}" destId="{609160CF-5DF0-49DA-8963-914E41127C5A}" srcOrd="1" destOrd="0" presId="urn:microsoft.com/office/officeart/2005/8/layout/hierarchy1"/>
    <dgm:cxn modelId="{DFF47E2E-ADC3-44F3-BA62-383F71FD357F}" type="presParOf" srcId="{609160CF-5DF0-49DA-8963-914E41127C5A}" destId="{5D8D166D-C99F-47A6-948F-FF494A1495AE}" srcOrd="0" destOrd="0" presId="urn:microsoft.com/office/officeart/2005/8/layout/hierarchy1"/>
    <dgm:cxn modelId="{3B104F43-6136-40F8-9F2D-9A27C2A90195}" type="presParOf" srcId="{5D8D166D-C99F-47A6-948F-FF494A1495AE}" destId="{72103EBA-DCCE-4663-9ABE-B9C36EDDC156}" srcOrd="0" destOrd="0" presId="urn:microsoft.com/office/officeart/2005/8/layout/hierarchy1"/>
    <dgm:cxn modelId="{04AD7092-3A63-4CB7-BC33-1F3EDE2BFE0F}" type="presParOf" srcId="{5D8D166D-C99F-47A6-948F-FF494A1495AE}" destId="{FDFD0612-FC8C-4C6C-844B-CC2AC61DD48F}" srcOrd="1" destOrd="0" presId="urn:microsoft.com/office/officeart/2005/8/layout/hierarchy1"/>
    <dgm:cxn modelId="{6D7BA3AF-33EA-4164-9EE9-A48F4CCFF1CE}" type="presParOf" srcId="{609160CF-5DF0-49DA-8963-914E41127C5A}" destId="{9A9C92E3-F81E-4B39-AE73-4022FCF84165}" srcOrd="1" destOrd="0" presId="urn:microsoft.com/office/officeart/2005/8/layout/hierarchy1"/>
    <dgm:cxn modelId="{021835E2-7489-472E-8832-DA731D59335B}" type="presParOf" srcId="{A01F8E24-1DAE-45DE-874E-48C5D56E2590}" destId="{A25A447B-8410-48EA-879B-27F06F9FD6F6}" srcOrd="2" destOrd="0" presId="urn:microsoft.com/office/officeart/2005/8/layout/hierarchy1"/>
    <dgm:cxn modelId="{319E899A-91ED-4714-875B-8CF00E75CDCC}" type="presParOf" srcId="{A25A447B-8410-48EA-879B-27F06F9FD6F6}" destId="{DBF953AE-1500-4B3F-8294-AD861DF91C8D}" srcOrd="0" destOrd="0" presId="urn:microsoft.com/office/officeart/2005/8/layout/hierarchy1"/>
    <dgm:cxn modelId="{9FBB4EDE-2291-4F1B-B18B-8D79B2587852}" type="presParOf" srcId="{DBF953AE-1500-4B3F-8294-AD861DF91C8D}" destId="{9360DBBB-D44B-4B3A-A590-D4CAAEBF1FC2}" srcOrd="0" destOrd="0" presId="urn:microsoft.com/office/officeart/2005/8/layout/hierarchy1"/>
    <dgm:cxn modelId="{FB0DDB6D-91CA-494F-A85F-10F549486AE2}" type="presParOf" srcId="{DBF953AE-1500-4B3F-8294-AD861DF91C8D}" destId="{DB686D26-90B5-4BDF-BAD4-F90B19E40518}" srcOrd="1" destOrd="0" presId="urn:microsoft.com/office/officeart/2005/8/layout/hierarchy1"/>
    <dgm:cxn modelId="{E228B6BC-1A7D-4E92-BBC7-9835ACA84570}" type="presParOf" srcId="{A25A447B-8410-48EA-879B-27F06F9FD6F6}" destId="{5675C53A-7131-4EA8-BD6E-49D697C8AC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775295-6237-4EC6-9069-8EA1794C33DD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E43B9EB-4292-4709-8641-FA6335B9EC5B}">
      <dgm:prSet/>
      <dgm:spPr/>
      <dgm:t>
        <a:bodyPr/>
        <a:lstStyle/>
        <a:p>
          <a:r>
            <a:rPr lang="en-US"/>
            <a:t>ZAHAMOWANIE WZROSTU</a:t>
          </a:r>
        </a:p>
      </dgm:t>
    </dgm:pt>
    <dgm:pt modelId="{8176671F-5E43-48FE-8513-19B8BA993AAF}" type="parTrans" cxnId="{1DA39383-3201-4D5A-8DBD-FC4B98EB166D}">
      <dgm:prSet/>
      <dgm:spPr/>
      <dgm:t>
        <a:bodyPr/>
        <a:lstStyle/>
        <a:p>
          <a:endParaRPr lang="en-US"/>
        </a:p>
      </dgm:t>
    </dgm:pt>
    <dgm:pt modelId="{D4F6FCF0-F50C-4A62-9181-8FEFEF24CD24}" type="sibTrans" cxnId="{1DA39383-3201-4D5A-8DBD-FC4B98EB166D}">
      <dgm:prSet/>
      <dgm:spPr/>
      <dgm:t>
        <a:bodyPr/>
        <a:lstStyle/>
        <a:p>
          <a:endParaRPr lang="en-US"/>
        </a:p>
      </dgm:t>
    </dgm:pt>
    <dgm:pt modelId="{948FC9D7-87ED-4A73-8292-EA6733AD53A4}">
      <dgm:prSet/>
      <dgm:spPr/>
      <dgm:t>
        <a:bodyPr/>
        <a:lstStyle/>
        <a:p>
          <a:r>
            <a:rPr lang="en-US"/>
            <a:t>NIEDOKWISTOŚĆ - ANEMIA</a:t>
          </a:r>
        </a:p>
      </dgm:t>
    </dgm:pt>
    <dgm:pt modelId="{EAFC9ABA-0CA5-4B51-A5F9-D7AADAE7273A}" type="parTrans" cxnId="{3B174E15-F1EF-4E5A-88C5-A64C304C7986}">
      <dgm:prSet/>
      <dgm:spPr/>
      <dgm:t>
        <a:bodyPr/>
        <a:lstStyle/>
        <a:p>
          <a:endParaRPr lang="en-US"/>
        </a:p>
      </dgm:t>
    </dgm:pt>
    <dgm:pt modelId="{840A00CE-26F0-432F-B5B3-7F38CCF60550}" type="sibTrans" cxnId="{3B174E15-F1EF-4E5A-88C5-A64C304C7986}">
      <dgm:prSet/>
      <dgm:spPr/>
      <dgm:t>
        <a:bodyPr/>
        <a:lstStyle/>
        <a:p>
          <a:endParaRPr lang="en-US"/>
        </a:p>
      </dgm:t>
    </dgm:pt>
    <dgm:pt modelId="{C6F47647-2216-4681-8445-6667E0F27DD2}">
      <dgm:prSet/>
      <dgm:spPr/>
      <dgm:t>
        <a:bodyPr/>
        <a:lstStyle/>
        <a:p>
          <a:r>
            <a:rPr lang="en-US"/>
            <a:t>U KOBIET - ZWIĘKSZONE RYZYKO URODZENIA DZIECKA Z WADAMI UKŁADU NERWOWEGO</a:t>
          </a:r>
        </a:p>
      </dgm:t>
    </dgm:pt>
    <dgm:pt modelId="{3B18F627-C8F0-4DFB-82ED-1478017E7E1D}" type="parTrans" cxnId="{014682ED-12BB-48B8-A5AC-E9BF3DB45FE1}">
      <dgm:prSet/>
      <dgm:spPr/>
      <dgm:t>
        <a:bodyPr/>
        <a:lstStyle/>
        <a:p>
          <a:endParaRPr lang="en-US"/>
        </a:p>
      </dgm:t>
    </dgm:pt>
    <dgm:pt modelId="{7B8F2DDE-0E59-46F1-95FD-2C0E64794829}" type="sibTrans" cxnId="{014682ED-12BB-48B8-A5AC-E9BF3DB45FE1}">
      <dgm:prSet/>
      <dgm:spPr/>
      <dgm:t>
        <a:bodyPr/>
        <a:lstStyle/>
        <a:p>
          <a:endParaRPr lang="en-US"/>
        </a:p>
      </dgm:t>
    </dgm:pt>
    <dgm:pt modelId="{4CB45755-90B1-4DEC-BF88-9115E2DB10FF}">
      <dgm:prSet/>
      <dgm:spPr/>
      <dgm:t>
        <a:bodyPr/>
        <a:lstStyle/>
        <a:p>
          <a:r>
            <a:rPr lang="en-US"/>
            <a:t>WYPADANIE WŁOSÓW</a:t>
          </a:r>
        </a:p>
      </dgm:t>
    </dgm:pt>
    <dgm:pt modelId="{67E989E2-4E12-4263-95C0-5010E5602452}" type="parTrans" cxnId="{FCF56350-A575-44D7-A2D2-9DA6C0AD4717}">
      <dgm:prSet/>
      <dgm:spPr/>
      <dgm:t>
        <a:bodyPr/>
        <a:lstStyle/>
        <a:p>
          <a:endParaRPr lang="en-US"/>
        </a:p>
      </dgm:t>
    </dgm:pt>
    <dgm:pt modelId="{AE469CE8-D3BB-4BB4-A6A0-C617E713406F}" type="sibTrans" cxnId="{FCF56350-A575-44D7-A2D2-9DA6C0AD4717}">
      <dgm:prSet/>
      <dgm:spPr/>
      <dgm:t>
        <a:bodyPr/>
        <a:lstStyle/>
        <a:p>
          <a:endParaRPr lang="en-US"/>
        </a:p>
      </dgm:t>
    </dgm:pt>
    <dgm:pt modelId="{0204B668-53D5-4B11-A10E-1294DA8997B6}" type="pres">
      <dgm:prSet presAssocID="{AC775295-6237-4EC6-9069-8EA1794C33DD}" presName="Name0" presStyleCnt="0">
        <dgm:presLayoutVars>
          <dgm:dir/>
          <dgm:resizeHandles val="exact"/>
        </dgm:presLayoutVars>
      </dgm:prSet>
      <dgm:spPr/>
    </dgm:pt>
    <dgm:pt modelId="{E6F60ADA-6309-4B3A-A705-0D54F0138FEE}" type="pres">
      <dgm:prSet presAssocID="{CE43B9EB-4292-4709-8641-FA6335B9EC5B}" presName="node" presStyleLbl="node1" presStyleIdx="0" presStyleCnt="4">
        <dgm:presLayoutVars>
          <dgm:bulletEnabled val="1"/>
        </dgm:presLayoutVars>
      </dgm:prSet>
      <dgm:spPr/>
    </dgm:pt>
    <dgm:pt modelId="{7D0B2127-7640-48A6-9128-020E8DE83172}" type="pres">
      <dgm:prSet presAssocID="{D4F6FCF0-F50C-4A62-9181-8FEFEF24CD24}" presName="sibTrans" presStyleLbl="sibTrans1D1" presStyleIdx="0" presStyleCnt="3"/>
      <dgm:spPr/>
    </dgm:pt>
    <dgm:pt modelId="{F0786CE8-43D0-467F-A4C1-2E28C06F71C5}" type="pres">
      <dgm:prSet presAssocID="{D4F6FCF0-F50C-4A62-9181-8FEFEF24CD24}" presName="connectorText" presStyleLbl="sibTrans1D1" presStyleIdx="0" presStyleCnt="3"/>
      <dgm:spPr/>
    </dgm:pt>
    <dgm:pt modelId="{35F95797-1CAF-4BF1-8414-DD6DFAB52719}" type="pres">
      <dgm:prSet presAssocID="{948FC9D7-87ED-4A73-8292-EA6733AD53A4}" presName="node" presStyleLbl="node1" presStyleIdx="1" presStyleCnt="4">
        <dgm:presLayoutVars>
          <dgm:bulletEnabled val="1"/>
        </dgm:presLayoutVars>
      </dgm:prSet>
      <dgm:spPr/>
    </dgm:pt>
    <dgm:pt modelId="{5A052E9F-AFEB-4E5A-BA13-C32AEC06339B}" type="pres">
      <dgm:prSet presAssocID="{840A00CE-26F0-432F-B5B3-7F38CCF60550}" presName="sibTrans" presStyleLbl="sibTrans1D1" presStyleIdx="1" presStyleCnt="3"/>
      <dgm:spPr/>
    </dgm:pt>
    <dgm:pt modelId="{3969CC0A-4BD7-47B0-B43A-99AC05005D9B}" type="pres">
      <dgm:prSet presAssocID="{840A00CE-26F0-432F-B5B3-7F38CCF60550}" presName="connectorText" presStyleLbl="sibTrans1D1" presStyleIdx="1" presStyleCnt="3"/>
      <dgm:spPr/>
    </dgm:pt>
    <dgm:pt modelId="{7AAB14A9-DEA7-473E-853B-9F8B26B3A77C}" type="pres">
      <dgm:prSet presAssocID="{C6F47647-2216-4681-8445-6667E0F27DD2}" presName="node" presStyleLbl="node1" presStyleIdx="2" presStyleCnt="4">
        <dgm:presLayoutVars>
          <dgm:bulletEnabled val="1"/>
        </dgm:presLayoutVars>
      </dgm:prSet>
      <dgm:spPr/>
    </dgm:pt>
    <dgm:pt modelId="{8C0DC96B-8A13-4D8A-A863-2BC5BD9A084A}" type="pres">
      <dgm:prSet presAssocID="{7B8F2DDE-0E59-46F1-95FD-2C0E64794829}" presName="sibTrans" presStyleLbl="sibTrans1D1" presStyleIdx="2" presStyleCnt="3"/>
      <dgm:spPr/>
    </dgm:pt>
    <dgm:pt modelId="{484B46A3-8ECB-4CFE-87C0-2DAA5E7EBB35}" type="pres">
      <dgm:prSet presAssocID="{7B8F2DDE-0E59-46F1-95FD-2C0E64794829}" presName="connectorText" presStyleLbl="sibTrans1D1" presStyleIdx="2" presStyleCnt="3"/>
      <dgm:spPr/>
    </dgm:pt>
    <dgm:pt modelId="{B83093AD-4239-470C-89BC-A91E39D0001E}" type="pres">
      <dgm:prSet presAssocID="{4CB45755-90B1-4DEC-BF88-9115E2DB10FF}" presName="node" presStyleLbl="node1" presStyleIdx="3" presStyleCnt="4">
        <dgm:presLayoutVars>
          <dgm:bulletEnabled val="1"/>
        </dgm:presLayoutVars>
      </dgm:prSet>
      <dgm:spPr/>
    </dgm:pt>
  </dgm:ptLst>
  <dgm:cxnLst>
    <dgm:cxn modelId="{9EA36B01-AA03-4305-9F21-E64AF3905F9E}" type="presOf" srcId="{CE43B9EB-4292-4709-8641-FA6335B9EC5B}" destId="{E6F60ADA-6309-4B3A-A705-0D54F0138FEE}" srcOrd="0" destOrd="0" presId="urn:microsoft.com/office/officeart/2016/7/layout/RepeatingBendingProcessNew"/>
    <dgm:cxn modelId="{94771C0A-C9FA-4638-B810-161BB2799447}" type="presOf" srcId="{7B8F2DDE-0E59-46F1-95FD-2C0E64794829}" destId="{484B46A3-8ECB-4CFE-87C0-2DAA5E7EBB35}" srcOrd="1" destOrd="0" presId="urn:microsoft.com/office/officeart/2016/7/layout/RepeatingBendingProcessNew"/>
    <dgm:cxn modelId="{625B980E-80D6-4786-8C78-C8F2BA450943}" type="presOf" srcId="{D4F6FCF0-F50C-4A62-9181-8FEFEF24CD24}" destId="{F0786CE8-43D0-467F-A4C1-2E28C06F71C5}" srcOrd="1" destOrd="0" presId="urn:microsoft.com/office/officeart/2016/7/layout/RepeatingBendingProcessNew"/>
    <dgm:cxn modelId="{3B174E15-F1EF-4E5A-88C5-A64C304C7986}" srcId="{AC775295-6237-4EC6-9069-8EA1794C33DD}" destId="{948FC9D7-87ED-4A73-8292-EA6733AD53A4}" srcOrd="1" destOrd="0" parTransId="{EAFC9ABA-0CA5-4B51-A5F9-D7AADAE7273A}" sibTransId="{840A00CE-26F0-432F-B5B3-7F38CCF60550}"/>
    <dgm:cxn modelId="{4878AD17-6FD1-48EE-A1C0-A46A22787394}" type="presOf" srcId="{4CB45755-90B1-4DEC-BF88-9115E2DB10FF}" destId="{B83093AD-4239-470C-89BC-A91E39D0001E}" srcOrd="0" destOrd="0" presId="urn:microsoft.com/office/officeart/2016/7/layout/RepeatingBendingProcessNew"/>
    <dgm:cxn modelId="{D7625D3D-BA4A-45C9-9871-C5C6223F1E19}" type="presOf" srcId="{7B8F2DDE-0E59-46F1-95FD-2C0E64794829}" destId="{8C0DC96B-8A13-4D8A-A863-2BC5BD9A084A}" srcOrd="0" destOrd="0" presId="urn:microsoft.com/office/officeart/2016/7/layout/RepeatingBendingProcessNew"/>
    <dgm:cxn modelId="{03E83540-96CA-4435-AED4-C5140146E1C2}" type="presOf" srcId="{840A00CE-26F0-432F-B5B3-7F38CCF60550}" destId="{5A052E9F-AFEB-4E5A-BA13-C32AEC06339B}" srcOrd="0" destOrd="0" presId="urn:microsoft.com/office/officeart/2016/7/layout/RepeatingBendingProcessNew"/>
    <dgm:cxn modelId="{17184968-70E2-4185-AB63-061A86438BD1}" type="presOf" srcId="{AC775295-6237-4EC6-9069-8EA1794C33DD}" destId="{0204B668-53D5-4B11-A10E-1294DA8997B6}" srcOrd="0" destOrd="0" presId="urn:microsoft.com/office/officeart/2016/7/layout/RepeatingBendingProcessNew"/>
    <dgm:cxn modelId="{FCF56350-A575-44D7-A2D2-9DA6C0AD4717}" srcId="{AC775295-6237-4EC6-9069-8EA1794C33DD}" destId="{4CB45755-90B1-4DEC-BF88-9115E2DB10FF}" srcOrd="3" destOrd="0" parTransId="{67E989E2-4E12-4263-95C0-5010E5602452}" sibTransId="{AE469CE8-D3BB-4BB4-A6A0-C617E713406F}"/>
    <dgm:cxn modelId="{1DA39383-3201-4D5A-8DBD-FC4B98EB166D}" srcId="{AC775295-6237-4EC6-9069-8EA1794C33DD}" destId="{CE43B9EB-4292-4709-8641-FA6335B9EC5B}" srcOrd="0" destOrd="0" parTransId="{8176671F-5E43-48FE-8513-19B8BA993AAF}" sibTransId="{D4F6FCF0-F50C-4A62-9181-8FEFEF24CD24}"/>
    <dgm:cxn modelId="{81E4ABBE-A1D0-4BC4-90FB-28318D84F3AB}" type="presOf" srcId="{D4F6FCF0-F50C-4A62-9181-8FEFEF24CD24}" destId="{7D0B2127-7640-48A6-9128-020E8DE83172}" srcOrd="0" destOrd="0" presId="urn:microsoft.com/office/officeart/2016/7/layout/RepeatingBendingProcessNew"/>
    <dgm:cxn modelId="{DFD2C6D0-31A6-41AB-B043-7A4452922CB3}" type="presOf" srcId="{948FC9D7-87ED-4A73-8292-EA6733AD53A4}" destId="{35F95797-1CAF-4BF1-8414-DD6DFAB52719}" srcOrd="0" destOrd="0" presId="urn:microsoft.com/office/officeart/2016/7/layout/RepeatingBendingProcessNew"/>
    <dgm:cxn modelId="{014682ED-12BB-48B8-A5AC-E9BF3DB45FE1}" srcId="{AC775295-6237-4EC6-9069-8EA1794C33DD}" destId="{C6F47647-2216-4681-8445-6667E0F27DD2}" srcOrd="2" destOrd="0" parTransId="{3B18F627-C8F0-4DFB-82ED-1478017E7E1D}" sibTransId="{7B8F2DDE-0E59-46F1-95FD-2C0E64794829}"/>
    <dgm:cxn modelId="{C92468F0-AB1A-42FC-9AA5-D79A62D55EC3}" type="presOf" srcId="{C6F47647-2216-4681-8445-6667E0F27DD2}" destId="{7AAB14A9-DEA7-473E-853B-9F8B26B3A77C}" srcOrd="0" destOrd="0" presId="urn:microsoft.com/office/officeart/2016/7/layout/RepeatingBendingProcessNew"/>
    <dgm:cxn modelId="{35BD96FA-82E0-40D3-B0A3-CB8A4D53D61D}" type="presOf" srcId="{840A00CE-26F0-432F-B5B3-7F38CCF60550}" destId="{3969CC0A-4BD7-47B0-B43A-99AC05005D9B}" srcOrd="1" destOrd="0" presId="urn:microsoft.com/office/officeart/2016/7/layout/RepeatingBendingProcessNew"/>
    <dgm:cxn modelId="{6F57A077-4F5B-4FBB-8CCD-67996BB15CC4}" type="presParOf" srcId="{0204B668-53D5-4B11-A10E-1294DA8997B6}" destId="{E6F60ADA-6309-4B3A-A705-0D54F0138FEE}" srcOrd="0" destOrd="0" presId="urn:microsoft.com/office/officeart/2016/7/layout/RepeatingBendingProcessNew"/>
    <dgm:cxn modelId="{4B4DFA70-5204-4948-8DFE-C45AA93822F9}" type="presParOf" srcId="{0204B668-53D5-4B11-A10E-1294DA8997B6}" destId="{7D0B2127-7640-48A6-9128-020E8DE83172}" srcOrd="1" destOrd="0" presId="urn:microsoft.com/office/officeart/2016/7/layout/RepeatingBendingProcessNew"/>
    <dgm:cxn modelId="{6FAE4F7C-E45C-4C73-8570-D1602BEBD316}" type="presParOf" srcId="{7D0B2127-7640-48A6-9128-020E8DE83172}" destId="{F0786CE8-43D0-467F-A4C1-2E28C06F71C5}" srcOrd="0" destOrd="0" presId="urn:microsoft.com/office/officeart/2016/7/layout/RepeatingBendingProcessNew"/>
    <dgm:cxn modelId="{24F700B1-833E-49A1-B48B-57FE1C19A742}" type="presParOf" srcId="{0204B668-53D5-4B11-A10E-1294DA8997B6}" destId="{35F95797-1CAF-4BF1-8414-DD6DFAB52719}" srcOrd="2" destOrd="0" presId="urn:microsoft.com/office/officeart/2016/7/layout/RepeatingBendingProcessNew"/>
    <dgm:cxn modelId="{94A7DD38-1294-4A07-9056-EDFC23CE615F}" type="presParOf" srcId="{0204B668-53D5-4B11-A10E-1294DA8997B6}" destId="{5A052E9F-AFEB-4E5A-BA13-C32AEC06339B}" srcOrd="3" destOrd="0" presId="urn:microsoft.com/office/officeart/2016/7/layout/RepeatingBendingProcessNew"/>
    <dgm:cxn modelId="{58FD9302-6E84-4DAD-BF2E-636009C15503}" type="presParOf" srcId="{5A052E9F-AFEB-4E5A-BA13-C32AEC06339B}" destId="{3969CC0A-4BD7-47B0-B43A-99AC05005D9B}" srcOrd="0" destOrd="0" presId="urn:microsoft.com/office/officeart/2016/7/layout/RepeatingBendingProcessNew"/>
    <dgm:cxn modelId="{72B8ECC3-51F2-463D-ABB7-5825B50E4347}" type="presParOf" srcId="{0204B668-53D5-4B11-A10E-1294DA8997B6}" destId="{7AAB14A9-DEA7-473E-853B-9F8B26B3A77C}" srcOrd="4" destOrd="0" presId="urn:microsoft.com/office/officeart/2016/7/layout/RepeatingBendingProcessNew"/>
    <dgm:cxn modelId="{4F9EABB2-83C1-4B16-B992-60B40361539A}" type="presParOf" srcId="{0204B668-53D5-4B11-A10E-1294DA8997B6}" destId="{8C0DC96B-8A13-4D8A-A863-2BC5BD9A084A}" srcOrd="5" destOrd="0" presId="urn:microsoft.com/office/officeart/2016/7/layout/RepeatingBendingProcessNew"/>
    <dgm:cxn modelId="{E0D23962-C7F8-426F-9357-5104EAF8000E}" type="presParOf" srcId="{8C0DC96B-8A13-4D8A-A863-2BC5BD9A084A}" destId="{484B46A3-8ECB-4CFE-87C0-2DAA5E7EBB35}" srcOrd="0" destOrd="0" presId="urn:microsoft.com/office/officeart/2016/7/layout/RepeatingBendingProcessNew"/>
    <dgm:cxn modelId="{B851BBA7-6F2C-4903-9F07-6029691A5441}" type="presParOf" srcId="{0204B668-53D5-4B11-A10E-1294DA8997B6}" destId="{B83093AD-4239-470C-89BC-A91E39D0001E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74B788-DAB2-4B51-AE91-A2D62786BCE2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E8C1DF6-E125-4CC2-9BFF-CB7B52A9BF62}">
      <dgm:prSet/>
      <dgm:spPr/>
      <dgm:t>
        <a:bodyPr/>
        <a:lstStyle/>
        <a:p>
          <a:r>
            <a:rPr lang="en-US" dirty="0"/>
            <a:t>ZABURZENIA FUNKCJONOWANIA UKŁADU NERWOWEGO</a:t>
          </a:r>
        </a:p>
      </dgm:t>
    </dgm:pt>
    <dgm:pt modelId="{4ECFB448-F006-412C-ADEE-80672093AEEE}" type="parTrans" cxnId="{64467890-37F0-43D9-A3EC-EE510F14D3C1}">
      <dgm:prSet/>
      <dgm:spPr/>
      <dgm:t>
        <a:bodyPr/>
        <a:lstStyle/>
        <a:p>
          <a:endParaRPr lang="en-US"/>
        </a:p>
      </dgm:t>
    </dgm:pt>
    <dgm:pt modelId="{4A94FFA0-B261-4CA7-BC42-32B474AAEF6B}" type="sibTrans" cxnId="{64467890-37F0-43D9-A3EC-EE510F14D3C1}">
      <dgm:prSet/>
      <dgm:spPr/>
      <dgm:t>
        <a:bodyPr/>
        <a:lstStyle/>
        <a:p>
          <a:endParaRPr lang="en-US"/>
        </a:p>
      </dgm:t>
    </dgm:pt>
    <dgm:pt modelId="{F0CA17CA-7482-4FA0-9806-177B144DD3DA}">
      <dgm:prSet/>
      <dgm:spPr/>
      <dgm:t>
        <a:bodyPr/>
        <a:lstStyle/>
        <a:p>
          <a:r>
            <a:rPr lang="en-US" dirty="0"/>
            <a:t>NIEDOKRWISTOŚĆ</a:t>
          </a:r>
        </a:p>
      </dgm:t>
    </dgm:pt>
    <dgm:pt modelId="{E341D79B-90B1-4463-84CC-C397C50318D6}" type="parTrans" cxnId="{1A7B5965-9D8A-4D1A-ACBF-F028CCA183FA}">
      <dgm:prSet/>
      <dgm:spPr/>
      <dgm:t>
        <a:bodyPr/>
        <a:lstStyle/>
        <a:p>
          <a:endParaRPr lang="en-US"/>
        </a:p>
      </dgm:t>
    </dgm:pt>
    <dgm:pt modelId="{A2177036-CF27-4265-B950-AA22152A7D01}" type="sibTrans" cxnId="{1A7B5965-9D8A-4D1A-ACBF-F028CCA183FA}">
      <dgm:prSet/>
      <dgm:spPr/>
      <dgm:t>
        <a:bodyPr/>
        <a:lstStyle/>
        <a:p>
          <a:endParaRPr lang="en-US"/>
        </a:p>
      </dgm:t>
    </dgm:pt>
    <dgm:pt modelId="{AF46F730-E995-4A78-A190-DB50CF5347E0}">
      <dgm:prSet/>
      <dgm:spPr/>
      <dgm:t>
        <a:bodyPr/>
        <a:lstStyle/>
        <a:p>
          <a:r>
            <a:rPr lang="en-US" dirty="0"/>
            <a:t>ZABURZENIA WZROKU</a:t>
          </a:r>
        </a:p>
      </dgm:t>
    </dgm:pt>
    <dgm:pt modelId="{E4812FDE-A61B-41EB-9E27-5AE90E433ED8}" type="parTrans" cxnId="{63C016E6-1C5B-4997-81F7-F37A92CEF491}">
      <dgm:prSet/>
      <dgm:spPr/>
      <dgm:t>
        <a:bodyPr/>
        <a:lstStyle/>
        <a:p>
          <a:endParaRPr lang="en-US"/>
        </a:p>
      </dgm:t>
    </dgm:pt>
    <dgm:pt modelId="{FC49803F-6024-435F-BD6E-EAC3CAFB27EF}" type="sibTrans" cxnId="{63C016E6-1C5B-4997-81F7-F37A92CEF491}">
      <dgm:prSet/>
      <dgm:spPr/>
      <dgm:t>
        <a:bodyPr/>
        <a:lstStyle/>
        <a:p>
          <a:endParaRPr lang="en-US"/>
        </a:p>
      </dgm:t>
    </dgm:pt>
    <dgm:pt modelId="{2E51D47D-6A7A-4D3F-B307-62DE75927024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NOTORYCZNE</a:t>
          </a:r>
          <a:r>
            <a:rPr lang="en-US" dirty="0"/>
            <a:t> ZMĘCZENIE</a:t>
          </a:r>
        </a:p>
      </dgm:t>
    </dgm:pt>
    <dgm:pt modelId="{A254A2CC-6D62-4BC7-A550-BF4BF34C0DF1}" type="parTrans" cxnId="{FF3094A3-FC97-4CF4-B863-A07BA57BC6F1}">
      <dgm:prSet/>
      <dgm:spPr/>
      <dgm:t>
        <a:bodyPr/>
        <a:lstStyle/>
        <a:p>
          <a:endParaRPr lang="en-US"/>
        </a:p>
      </dgm:t>
    </dgm:pt>
    <dgm:pt modelId="{A44DCDF5-6129-46E1-8D5B-4BF591A05FD6}" type="sibTrans" cxnId="{FF3094A3-FC97-4CF4-B863-A07BA57BC6F1}">
      <dgm:prSet/>
      <dgm:spPr/>
      <dgm:t>
        <a:bodyPr/>
        <a:lstStyle/>
        <a:p>
          <a:endParaRPr lang="en-US"/>
        </a:p>
      </dgm:t>
    </dgm:pt>
    <dgm:pt modelId="{9E6C4200-3CF8-4280-9CB6-65F7290AA55D}">
      <dgm:prSet/>
      <dgm:spPr/>
      <dgm:t>
        <a:bodyPr/>
        <a:lstStyle/>
        <a:p>
          <a:r>
            <a:rPr lang="en-US" dirty="0"/>
            <a:t>DEPRESJA</a:t>
          </a:r>
        </a:p>
      </dgm:t>
    </dgm:pt>
    <dgm:pt modelId="{2B250AF3-E1F9-454C-A843-182A3CFE764D}" type="parTrans" cxnId="{81344E20-24DE-401D-B8BB-4B228295043F}">
      <dgm:prSet/>
      <dgm:spPr/>
      <dgm:t>
        <a:bodyPr/>
        <a:lstStyle/>
        <a:p>
          <a:endParaRPr lang="en-US"/>
        </a:p>
      </dgm:t>
    </dgm:pt>
    <dgm:pt modelId="{A3711E7B-EB82-4CA1-8BB7-4699518C8C9F}" type="sibTrans" cxnId="{81344E20-24DE-401D-B8BB-4B228295043F}">
      <dgm:prSet/>
      <dgm:spPr/>
      <dgm:t>
        <a:bodyPr/>
        <a:lstStyle/>
        <a:p>
          <a:endParaRPr lang="en-US"/>
        </a:p>
      </dgm:t>
    </dgm:pt>
    <dgm:pt modelId="{00BBE057-B507-45C7-BF44-D5C897D0B4AB}" type="pres">
      <dgm:prSet presAssocID="{9174B788-DAB2-4B51-AE91-A2D62786BCE2}" presName="diagram" presStyleCnt="0">
        <dgm:presLayoutVars>
          <dgm:dir/>
          <dgm:resizeHandles val="exact"/>
        </dgm:presLayoutVars>
      </dgm:prSet>
      <dgm:spPr/>
    </dgm:pt>
    <dgm:pt modelId="{09BC68DE-3F4C-4FEB-9695-4390C468E60F}" type="pres">
      <dgm:prSet presAssocID="{9E8C1DF6-E125-4CC2-9BFF-CB7B52A9BF62}" presName="node" presStyleLbl="node1" presStyleIdx="0" presStyleCnt="5">
        <dgm:presLayoutVars>
          <dgm:bulletEnabled val="1"/>
        </dgm:presLayoutVars>
      </dgm:prSet>
      <dgm:spPr/>
    </dgm:pt>
    <dgm:pt modelId="{305C7575-D9C8-4471-98E5-21F3BB54679C}" type="pres">
      <dgm:prSet presAssocID="{4A94FFA0-B261-4CA7-BC42-32B474AAEF6B}" presName="sibTrans" presStyleCnt="0"/>
      <dgm:spPr/>
    </dgm:pt>
    <dgm:pt modelId="{36C094BB-B930-48B5-9B5C-F43961A068D4}" type="pres">
      <dgm:prSet presAssocID="{F0CA17CA-7482-4FA0-9806-177B144DD3DA}" presName="node" presStyleLbl="node1" presStyleIdx="1" presStyleCnt="5">
        <dgm:presLayoutVars>
          <dgm:bulletEnabled val="1"/>
        </dgm:presLayoutVars>
      </dgm:prSet>
      <dgm:spPr/>
    </dgm:pt>
    <dgm:pt modelId="{07AD0EE2-B219-4D47-AC67-B1E15FAF2711}" type="pres">
      <dgm:prSet presAssocID="{A2177036-CF27-4265-B950-AA22152A7D01}" presName="sibTrans" presStyleCnt="0"/>
      <dgm:spPr/>
    </dgm:pt>
    <dgm:pt modelId="{97F6FB59-5AD2-48C8-A3C2-FF65BD6528BF}" type="pres">
      <dgm:prSet presAssocID="{AF46F730-E995-4A78-A190-DB50CF5347E0}" presName="node" presStyleLbl="node1" presStyleIdx="2" presStyleCnt="5">
        <dgm:presLayoutVars>
          <dgm:bulletEnabled val="1"/>
        </dgm:presLayoutVars>
      </dgm:prSet>
      <dgm:spPr/>
    </dgm:pt>
    <dgm:pt modelId="{0832CD67-3B25-49E7-8584-F1196EAF10FA}" type="pres">
      <dgm:prSet presAssocID="{FC49803F-6024-435F-BD6E-EAC3CAFB27EF}" presName="sibTrans" presStyleCnt="0"/>
      <dgm:spPr/>
    </dgm:pt>
    <dgm:pt modelId="{095512D0-3E6E-4014-9183-35C3BE62D14B}" type="pres">
      <dgm:prSet presAssocID="{2E51D47D-6A7A-4D3F-B307-62DE75927024}" presName="node" presStyleLbl="node1" presStyleIdx="3" presStyleCnt="5">
        <dgm:presLayoutVars>
          <dgm:bulletEnabled val="1"/>
        </dgm:presLayoutVars>
      </dgm:prSet>
      <dgm:spPr/>
    </dgm:pt>
    <dgm:pt modelId="{2A7EA94A-35D7-4712-A98C-86BE6EB2091A}" type="pres">
      <dgm:prSet presAssocID="{A44DCDF5-6129-46E1-8D5B-4BF591A05FD6}" presName="sibTrans" presStyleCnt="0"/>
      <dgm:spPr/>
    </dgm:pt>
    <dgm:pt modelId="{8B6E4597-1479-419A-9030-67D8A2A484A9}" type="pres">
      <dgm:prSet presAssocID="{9E6C4200-3CF8-4280-9CB6-65F7290AA55D}" presName="node" presStyleLbl="node1" presStyleIdx="4" presStyleCnt="5">
        <dgm:presLayoutVars>
          <dgm:bulletEnabled val="1"/>
        </dgm:presLayoutVars>
      </dgm:prSet>
      <dgm:spPr/>
    </dgm:pt>
  </dgm:ptLst>
  <dgm:cxnLst>
    <dgm:cxn modelId="{9C448B00-50CC-4C5F-ACAF-205E91E7C71F}" type="presOf" srcId="{9E8C1DF6-E125-4CC2-9BFF-CB7B52A9BF62}" destId="{09BC68DE-3F4C-4FEB-9695-4390C468E60F}" srcOrd="0" destOrd="0" presId="urn:microsoft.com/office/officeart/2005/8/layout/default"/>
    <dgm:cxn modelId="{81344E20-24DE-401D-B8BB-4B228295043F}" srcId="{9174B788-DAB2-4B51-AE91-A2D62786BCE2}" destId="{9E6C4200-3CF8-4280-9CB6-65F7290AA55D}" srcOrd="4" destOrd="0" parTransId="{2B250AF3-E1F9-454C-A843-182A3CFE764D}" sibTransId="{A3711E7B-EB82-4CA1-8BB7-4699518C8C9F}"/>
    <dgm:cxn modelId="{E96DF539-4F5B-40C2-AE67-14C92D0405ED}" type="presOf" srcId="{AF46F730-E995-4A78-A190-DB50CF5347E0}" destId="{97F6FB59-5AD2-48C8-A3C2-FF65BD6528BF}" srcOrd="0" destOrd="0" presId="urn:microsoft.com/office/officeart/2005/8/layout/default"/>
    <dgm:cxn modelId="{1A7B5965-9D8A-4D1A-ACBF-F028CCA183FA}" srcId="{9174B788-DAB2-4B51-AE91-A2D62786BCE2}" destId="{F0CA17CA-7482-4FA0-9806-177B144DD3DA}" srcOrd="1" destOrd="0" parTransId="{E341D79B-90B1-4463-84CC-C397C50318D6}" sibTransId="{A2177036-CF27-4265-B950-AA22152A7D01}"/>
    <dgm:cxn modelId="{3A58296D-E9F6-4218-B16C-AE9382C57701}" type="presOf" srcId="{9174B788-DAB2-4B51-AE91-A2D62786BCE2}" destId="{00BBE057-B507-45C7-BF44-D5C897D0B4AB}" srcOrd="0" destOrd="0" presId="urn:microsoft.com/office/officeart/2005/8/layout/default"/>
    <dgm:cxn modelId="{C117007E-F6AE-418C-9CCB-D3626A57D58A}" type="presOf" srcId="{9E6C4200-3CF8-4280-9CB6-65F7290AA55D}" destId="{8B6E4597-1479-419A-9030-67D8A2A484A9}" srcOrd="0" destOrd="0" presId="urn:microsoft.com/office/officeart/2005/8/layout/default"/>
    <dgm:cxn modelId="{64467890-37F0-43D9-A3EC-EE510F14D3C1}" srcId="{9174B788-DAB2-4B51-AE91-A2D62786BCE2}" destId="{9E8C1DF6-E125-4CC2-9BFF-CB7B52A9BF62}" srcOrd="0" destOrd="0" parTransId="{4ECFB448-F006-412C-ADEE-80672093AEEE}" sibTransId="{4A94FFA0-B261-4CA7-BC42-32B474AAEF6B}"/>
    <dgm:cxn modelId="{FF3094A3-FC97-4CF4-B863-A07BA57BC6F1}" srcId="{9174B788-DAB2-4B51-AE91-A2D62786BCE2}" destId="{2E51D47D-6A7A-4D3F-B307-62DE75927024}" srcOrd="3" destOrd="0" parTransId="{A254A2CC-6D62-4BC7-A550-BF4BF34C0DF1}" sibTransId="{A44DCDF5-6129-46E1-8D5B-4BF591A05FD6}"/>
    <dgm:cxn modelId="{367E05AB-4C08-4E84-9ACD-68EC3A2694E4}" type="presOf" srcId="{F0CA17CA-7482-4FA0-9806-177B144DD3DA}" destId="{36C094BB-B930-48B5-9B5C-F43961A068D4}" srcOrd="0" destOrd="0" presId="urn:microsoft.com/office/officeart/2005/8/layout/default"/>
    <dgm:cxn modelId="{F36018C0-B696-4FC1-9AF1-B7FD8CC79C7D}" type="presOf" srcId="{2E51D47D-6A7A-4D3F-B307-62DE75927024}" destId="{095512D0-3E6E-4014-9183-35C3BE62D14B}" srcOrd="0" destOrd="0" presId="urn:microsoft.com/office/officeart/2005/8/layout/default"/>
    <dgm:cxn modelId="{63C016E6-1C5B-4997-81F7-F37A92CEF491}" srcId="{9174B788-DAB2-4B51-AE91-A2D62786BCE2}" destId="{AF46F730-E995-4A78-A190-DB50CF5347E0}" srcOrd="2" destOrd="0" parTransId="{E4812FDE-A61B-41EB-9E27-5AE90E433ED8}" sibTransId="{FC49803F-6024-435F-BD6E-EAC3CAFB27EF}"/>
    <dgm:cxn modelId="{FF25EDD8-A683-423D-8125-460AA76B4A89}" type="presParOf" srcId="{00BBE057-B507-45C7-BF44-D5C897D0B4AB}" destId="{09BC68DE-3F4C-4FEB-9695-4390C468E60F}" srcOrd="0" destOrd="0" presId="urn:microsoft.com/office/officeart/2005/8/layout/default"/>
    <dgm:cxn modelId="{35B74DE4-B848-4ABF-8783-C7C911990990}" type="presParOf" srcId="{00BBE057-B507-45C7-BF44-D5C897D0B4AB}" destId="{305C7575-D9C8-4471-98E5-21F3BB54679C}" srcOrd="1" destOrd="0" presId="urn:microsoft.com/office/officeart/2005/8/layout/default"/>
    <dgm:cxn modelId="{9DBBA9E9-C1E2-40F6-8DF8-111C5F594E87}" type="presParOf" srcId="{00BBE057-B507-45C7-BF44-D5C897D0B4AB}" destId="{36C094BB-B930-48B5-9B5C-F43961A068D4}" srcOrd="2" destOrd="0" presId="urn:microsoft.com/office/officeart/2005/8/layout/default"/>
    <dgm:cxn modelId="{7ED43F8F-4F7E-44C0-88E0-582AE994970C}" type="presParOf" srcId="{00BBE057-B507-45C7-BF44-D5C897D0B4AB}" destId="{07AD0EE2-B219-4D47-AC67-B1E15FAF2711}" srcOrd="3" destOrd="0" presId="urn:microsoft.com/office/officeart/2005/8/layout/default"/>
    <dgm:cxn modelId="{668A9FAD-9E8C-48E7-ACC5-54B7D7AEBB87}" type="presParOf" srcId="{00BBE057-B507-45C7-BF44-D5C897D0B4AB}" destId="{97F6FB59-5AD2-48C8-A3C2-FF65BD6528BF}" srcOrd="4" destOrd="0" presId="urn:microsoft.com/office/officeart/2005/8/layout/default"/>
    <dgm:cxn modelId="{3FE7A75C-BE0E-49CB-9862-63BC681A3E37}" type="presParOf" srcId="{00BBE057-B507-45C7-BF44-D5C897D0B4AB}" destId="{0832CD67-3B25-49E7-8584-F1196EAF10FA}" srcOrd="5" destOrd="0" presId="urn:microsoft.com/office/officeart/2005/8/layout/default"/>
    <dgm:cxn modelId="{2A8F4289-F489-4138-9B46-72CD3EB987CE}" type="presParOf" srcId="{00BBE057-B507-45C7-BF44-D5C897D0B4AB}" destId="{095512D0-3E6E-4014-9183-35C3BE62D14B}" srcOrd="6" destOrd="0" presId="urn:microsoft.com/office/officeart/2005/8/layout/default"/>
    <dgm:cxn modelId="{8571963D-187F-4482-8D32-AA72AE660B7D}" type="presParOf" srcId="{00BBE057-B507-45C7-BF44-D5C897D0B4AB}" destId="{2A7EA94A-35D7-4712-A98C-86BE6EB2091A}" srcOrd="7" destOrd="0" presId="urn:microsoft.com/office/officeart/2005/8/layout/default"/>
    <dgm:cxn modelId="{3B94C0C9-0757-4AF5-9DA7-E3C662EBBBED}" type="presParOf" srcId="{00BBE057-B507-45C7-BF44-D5C897D0B4AB}" destId="{8B6E4597-1479-419A-9030-67D8A2A484A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82D72-F972-4841-A12A-91BF6A05288F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7DE56-AF2B-4914-9BE4-8DDF21336F72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Są magazynowane w organiźmie czyli wątrobie oraz tkance tłuszczowej .</a:t>
          </a:r>
        </a:p>
      </dsp:txBody>
      <dsp:txXfrm>
        <a:off x="383617" y="1447754"/>
        <a:ext cx="2847502" cy="1768010"/>
      </dsp:txXfrm>
    </dsp:sp>
    <dsp:sp modelId="{9E2560A5-729E-43B6-A606-6DBE1E215D1C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C4DA5-A49A-478A-A7CC-9C0C24629F16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Nie grozi nam niedobór </a:t>
          </a:r>
        </a:p>
      </dsp:txBody>
      <dsp:txXfrm>
        <a:off x="3998355" y="1447754"/>
        <a:ext cx="2847502" cy="1768010"/>
      </dsp:txXfrm>
    </dsp:sp>
    <dsp:sp modelId="{140BBE60-C198-4C8D-A945-A999E122BB01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53E7E-597D-4D27-8D1A-43374DC7696C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Ich nadmiar powoduje groźne zatrucia i  uszkodzenia wątroby</a:t>
          </a:r>
        </a:p>
      </dsp:txBody>
      <dsp:txXfrm>
        <a:off x="7613092" y="1447754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8C768-BEAA-401C-826C-5CCE3378AC85}">
      <dsp:nvSpPr>
        <dsp:cNvPr id="0" name=""/>
        <dsp:cNvSpPr/>
      </dsp:nvSpPr>
      <dsp:spPr>
        <a:xfrm>
          <a:off x="192239" y="1722"/>
          <a:ext cx="1988069" cy="11928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ZAHAMOWANIE WZROSTU</a:t>
          </a:r>
        </a:p>
      </dsp:txBody>
      <dsp:txXfrm>
        <a:off x="192239" y="1722"/>
        <a:ext cx="1988069" cy="1192841"/>
      </dsp:txXfrm>
    </dsp:sp>
    <dsp:sp modelId="{15A69C02-5FD2-46B4-A7D6-9B453F439E20}">
      <dsp:nvSpPr>
        <dsp:cNvPr id="0" name=""/>
        <dsp:cNvSpPr/>
      </dsp:nvSpPr>
      <dsp:spPr>
        <a:xfrm>
          <a:off x="2379115" y="1722"/>
          <a:ext cx="1988069" cy="11928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CHOROBY  SKÓRY</a:t>
          </a:r>
          <a:r>
            <a:rPr lang="en-US" sz="1800" kern="1200">
              <a:latin typeface="Calibri Light" panose="020F0302020204030204"/>
            </a:rPr>
            <a:t> (SUCH0ŚĆ)</a:t>
          </a:r>
          <a:endParaRPr lang="en-US" sz="1800" kern="1200"/>
        </a:p>
      </dsp:txBody>
      <dsp:txXfrm>
        <a:off x="2379115" y="1722"/>
        <a:ext cx="1988069" cy="1192841"/>
      </dsp:txXfrm>
    </dsp:sp>
    <dsp:sp modelId="{424A03BD-58D6-4CDF-A6E4-DDC34F859104}">
      <dsp:nvSpPr>
        <dsp:cNvPr id="0" name=""/>
        <dsp:cNvSpPr/>
      </dsp:nvSpPr>
      <dsp:spPr>
        <a:xfrm>
          <a:off x="192239" y="1393371"/>
          <a:ext cx="1988069" cy="11928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KURZA ŚLEPOTA CZYLI ZŁE WIDZENIE O </a:t>
          </a:r>
          <a:r>
            <a:rPr lang="en-US" sz="1800" kern="1200">
              <a:latin typeface="Calibri Light" panose="020F0302020204030204"/>
            </a:rPr>
            <a:t>ZMROKU</a:t>
          </a:r>
          <a:endParaRPr lang="en-US" sz="1800" kern="1200"/>
        </a:p>
      </dsp:txBody>
      <dsp:txXfrm>
        <a:off x="192239" y="1393371"/>
        <a:ext cx="1988069" cy="1192841"/>
      </dsp:txXfrm>
    </dsp:sp>
    <dsp:sp modelId="{496ECAA6-CD63-483C-BF62-DB604C47434D}">
      <dsp:nvSpPr>
        <dsp:cNvPr id="0" name=""/>
        <dsp:cNvSpPr/>
      </dsp:nvSpPr>
      <dsp:spPr>
        <a:xfrm>
          <a:off x="2379115" y="1393371"/>
          <a:ext cx="1988069" cy="11928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WYSYCHANIE SPOJÓWKI OKA</a:t>
          </a:r>
        </a:p>
      </dsp:txBody>
      <dsp:txXfrm>
        <a:off x="2379115" y="1393371"/>
        <a:ext cx="1988069" cy="1192841"/>
      </dsp:txXfrm>
    </dsp:sp>
    <dsp:sp modelId="{552E3889-59AF-413E-BC7E-23F5D61034A7}">
      <dsp:nvSpPr>
        <dsp:cNvPr id="0" name=""/>
        <dsp:cNvSpPr/>
      </dsp:nvSpPr>
      <dsp:spPr>
        <a:xfrm>
          <a:off x="1285677" y="2785020"/>
          <a:ext cx="1988069" cy="11928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/>
            </a:rPr>
            <a:t>ŁAMLIWOŚĆ PAZNOKCI I WŁOSÓW</a:t>
          </a:r>
        </a:p>
      </dsp:txBody>
      <dsp:txXfrm>
        <a:off x="1285677" y="2785020"/>
        <a:ext cx="1988069" cy="11928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B5642-A6BF-4F24-8BF1-F167855A02C5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04353-F04C-4313-A971-92B4F0989706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Nie są magazynowane w organiźmie</a:t>
          </a:r>
        </a:p>
      </dsp:txBody>
      <dsp:txXfrm>
        <a:off x="378614" y="886531"/>
        <a:ext cx="2810360" cy="1744948"/>
      </dsp:txXfrm>
    </dsp:sp>
    <dsp:sp modelId="{72103EBA-DCCE-4663-9ABE-B9C36EDDC156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D0612-FC8C-4C6C-844B-CC2AC61DD48F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Ich nadmiar nie jest dla nas groźny</a:t>
          </a:r>
        </a:p>
      </dsp:txBody>
      <dsp:txXfrm>
        <a:off x="3946203" y="886531"/>
        <a:ext cx="2810360" cy="1744948"/>
      </dsp:txXfrm>
    </dsp:sp>
    <dsp:sp modelId="{9360DBBB-D44B-4B3A-A590-D4CAAEBF1FC2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86D26-90B5-4BDF-BAD4-F90B19E40518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Niebezpieczny dla zdrowia człowieka jest jedynie ich niedobór</a:t>
          </a:r>
        </a:p>
      </dsp:txBody>
      <dsp:txXfrm>
        <a:off x="7513791" y="886531"/>
        <a:ext cx="2810360" cy="1744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B2127-7640-48A6-9128-020E8DE83172}">
      <dsp:nvSpPr>
        <dsp:cNvPr id="0" name=""/>
        <dsp:cNvSpPr/>
      </dsp:nvSpPr>
      <dsp:spPr>
        <a:xfrm>
          <a:off x="1901246" y="825219"/>
          <a:ext cx="4068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9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3757" y="868751"/>
        <a:ext cx="21874" cy="4374"/>
      </dsp:txXfrm>
    </dsp:sp>
    <dsp:sp modelId="{E6F60ADA-6309-4B3A-A705-0D54F0138FEE}">
      <dsp:nvSpPr>
        <dsp:cNvPr id="0" name=""/>
        <dsp:cNvSpPr/>
      </dsp:nvSpPr>
      <dsp:spPr>
        <a:xfrm>
          <a:off x="890" y="300292"/>
          <a:ext cx="1902155" cy="114129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3207" tIns="97837" rIns="93207" bIns="97837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ZAHAMOWANIE WZROSTU</a:t>
          </a:r>
        </a:p>
      </dsp:txBody>
      <dsp:txXfrm>
        <a:off x="890" y="300292"/>
        <a:ext cx="1902155" cy="1141293"/>
      </dsp:txXfrm>
    </dsp:sp>
    <dsp:sp modelId="{5A052E9F-AFEB-4E5A-BA13-C32AEC06339B}">
      <dsp:nvSpPr>
        <dsp:cNvPr id="0" name=""/>
        <dsp:cNvSpPr/>
      </dsp:nvSpPr>
      <dsp:spPr>
        <a:xfrm>
          <a:off x="951968" y="1439786"/>
          <a:ext cx="2339651" cy="406895"/>
        </a:xfrm>
        <a:custGeom>
          <a:avLst/>
          <a:gdLst/>
          <a:ahLst/>
          <a:cxnLst/>
          <a:rect l="0" t="0" r="0" b="0"/>
          <a:pathLst>
            <a:path>
              <a:moveTo>
                <a:pt x="2339651" y="0"/>
              </a:moveTo>
              <a:lnTo>
                <a:pt x="2339651" y="220547"/>
              </a:lnTo>
              <a:lnTo>
                <a:pt x="0" y="220547"/>
              </a:lnTo>
              <a:lnTo>
                <a:pt x="0" y="40689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62289" y="1641046"/>
        <a:ext cx="119010" cy="4374"/>
      </dsp:txXfrm>
    </dsp:sp>
    <dsp:sp modelId="{35F95797-1CAF-4BF1-8414-DD6DFAB52719}">
      <dsp:nvSpPr>
        <dsp:cNvPr id="0" name=""/>
        <dsp:cNvSpPr/>
      </dsp:nvSpPr>
      <dsp:spPr>
        <a:xfrm>
          <a:off x="2340542" y="300292"/>
          <a:ext cx="1902155" cy="11412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3207" tIns="97837" rIns="93207" bIns="97837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NIEDOKWISTOŚĆ - ANEMIA</a:t>
          </a:r>
        </a:p>
      </dsp:txBody>
      <dsp:txXfrm>
        <a:off x="2340542" y="300292"/>
        <a:ext cx="1902155" cy="1141293"/>
      </dsp:txXfrm>
    </dsp:sp>
    <dsp:sp modelId="{8C0DC96B-8A13-4D8A-A863-2BC5BD9A084A}">
      <dsp:nvSpPr>
        <dsp:cNvPr id="0" name=""/>
        <dsp:cNvSpPr/>
      </dsp:nvSpPr>
      <dsp:spPr>
        <a:xfrm>
          <a:off x="1901246" y="2404008"/>
          <a:ext cx="4068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89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3757" y="2447541"/>
        <a:ext cx="21874" cy="4374"/>
      </dsp:txXfrm>
    </dsp:sp>
    <dsp:sp modelId="{7AAB14A9-DEA7-473E-853B-9F8B26B3A77C}">
      <dsp:nvSpPr>
        <dsp:cNvPr id="0" name=""/>
        <dsp:cNvSpPr/>
      </dsp:nvSpPr>
      <dsp:spPr>
        <a:xfrm>
          <a:off x="890" y="1879081"/>
          <a:ext cx="1902155" cy="114129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3207" tIns="97837" rIns="93207" bIns="97837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 KOBIET - ZWIĘKSZONE RYZYKO URODZENIA DZIECKA Z WADAMI UKŁADU NERWOWEGO</a:t>
          </a:r>
        </a:p>
      </dsp:txBody>
      <dsp:txXfrm>
        <a:off x="890" y="1879081"/>
        <a:ext cx="1902155" cy="1141293"/>
      </dsp:txXfrm>
    </dsp:sp>
    <dsp:sp modelId="{B83093AD-4239-470C-89BC-A91E39D0001E}">
      <dsp:nvSpPr>
        <dsp:cNvPr id="0" name=""/>
        <dsp:cNvSpPr/>
      </dsp:nvSpPr>
      <dsp:spPr>
        <a:xfrm>
          <a:off x="2340542" y="1879081"/>
          <a:ext cx="1902155" cy="11412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3207" tIns="97837" rIns="93207" bIns="97837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WYPADANIE WŁOSÓW</a:t>
          </a:r>
        </a:p>
      </dsp:txBody>
      <dsp:txXfrm>
        <a:off x="2340542" y="1879081"/>
        <a:ext cx="1902155" cy="11412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C68DE-3F4C-4FEB-9695-4390C468E60F}">
      <dsp:nvSpPr>
        <dsp:cNvPr id="0" name=""/>
        <dsp:cNvSpPr/>
      </dsp:nvSpPr>
      <dsp:spPr>
        <a:xfrm>
          <a:off x="379084" y="609"/>
          <a:ext cx="1659724" cy="9958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ZABURZENIA FUNKCJONOWANIA UKŁADU NERWOWEGO</a:t>
          </a:r>
        </a:p>
      </dsp:txBody>
      <dsp:txXfrm>
        <a:off x="379084" y="609"/>
        <a:ext cx="1659724" cy="995834"/>
      </dsp:txXfrm>
    </dsp:sp>
    <dsp:sp modelId="{36C094BB-B930-48B5-9B5C-F43961A068D4}">
      <dsp:nvSpPr>
        <dsp:cNvPr id="0" name=""/>
        <dsp:cNvSpPr/>
      </dsp:nvSpPr>
      <dsp:spPr>
        <a:xfrm>
          <a:off x="2204780" y="609"/>
          <a:ext cx="1659724" cy="995834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NIEDOKRWISTOŚĆ</a:t>
          </a:r>
        </a:p>
      </dsp:txBody>
      <dsp:txXfrm>
        <a:off x="2204780" y="609"/>
        <a:ext cx="1659724" cy="995834"/>
      </dsp:txXfrm>
    </dsp:sp>
    <dsp:sp modelId="{97F6FB59-5AD2-48C8-A3C2-FF65BD6528BF}">
      <dsp:nvSpPr>
        <dsp:cNvPr id="0" name=""/>
        <dsp:cNvSpPr/>
      </dsp:nvSpPr>
      <dsp:spPr>
        <a:xfrm>
          <a:off x="379084" y="1162416"/>
          <a:ext cx="1659724" cy="995834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ZABURZENIA WZROKU</a:t>
          </a:r>
        </a:p>
      </dsp:txBody>
      <dsp:txXfrm>
        <a:off x="379084" y="1162416"/>
        <a:ext cx="1659724" cy="995834"/>
      </dsp:txXfrm>
    </dsp:sp>
    <dsp:sp modelId="{095512D0-3E6E-4014-9183-35C3BE62D14B}">
      <dsp:nvSpPr>
        <dsp:cNvPr id="0" name=""/>
        <dsp:cNvSpPr/>
      </dsp:nvSpPr>
      <dsp:spPr>
        <a:xfrm>
          <a:off x="2204780" y="1162416"/>
          <a:ext cx="1659724" cy="995834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NOTORYCZNE</a:t>
          </a:r>
          <a:r>
            <a:rPr lang="en-US" sz="1500" kern="1200" dirty="0"/>
            <a:t> ZMĘCZENIE</a:t>
          </a:r>
        </a:p>
      </dsp:txBody>
      <dsp:txXfrm>
        <a:off x="2204780" y="1162416"/>
        <a:ext cx="1659724" cy="995834"/>
      </dsp:txXfrm>
    </dsp:sp>
    <dsp:sp modelId="{8B6E4597-1479-419A-9030-67D8A2A484A9}">
      <dsp:nvSpPr>
        <dsp:cNvPr id="0" name=""/>
        <dsp:cNvSpPr/>
      </dsp:nvSpPr>
      <dsp:spPr>
        <a:xfrm>
          <a:off x="1291932" y="2324223"/>
          <a:ext cx="1659724" cy="995834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DEPRESJA</a:t>
          </a:r>
        </a:p>
      </dsp:txBody>
      <dsp:txXfrm>
        <a:off x="1291932" y="2324223"/>
        <a:ext cx="1659724" cy="99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06.11.2021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5.jpeg"/><Relationship Id="rId10" Type="http://schemas.openxmlformats.org/officeDocument/2006/relationships/image" Target="../media/image16.jpeg"/><Relationship Id="rId4" Type="http://schemas.openxmlformats.org/officeDocument/2006/relationships/image" Target="../media/image27.jpe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łos 004">
            <a:hlinkClick r:id="" action="ppaction://media"/>
            <a:extLst>
              <a:ext uri="{FF2B5EF4-FFF2-40B4-BE49-F238E27FC236}">
                <a16:creationId xmlns:a16="http://schemas.microsoft.com/office/drawing/2014/main" id="{F157CAAD-85AD-4F3E-9CED-78D8E0BA8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875" y="3063875"/>
            <a:ext cx="730250" cy="73025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pl-PL" sz="6600" b="1">
                <a:latin typeface="Algerian"/>
                <a:cs typeface="Calibri Light"/>
              </a:rPr>
              <a:t>WITAMINY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94A9F50-72F2-4D96-98A1-18262C055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93" y="190948"/>
            <a:ext cx="11383991" cy="4146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DBAFB-28A9-4BDC-9FEB-CFAB31F5C364}"/>
              </a:ext>
            </a:extLst>
          </p:cNvPr>
          <p:cNvSpPr txBox="1"/>
          <p:nvPr/>
        </p:nvSpPr>
        <p:spPr>
          <a:xfrm>
            <a:off x="971909" y="6377796"/>
            <a:ext cx="4468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WYKONAWCA : KACPER  TOKARZ  KLASA 7B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3860BD-2B77-4099-8348-E7AB857CD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4D608-0A08-40EE-BB72-267C38D2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1" dirty="0"/>
              <a:t>WITAMINA</a:t>
            </a:r>
            <a:r>
              <a:rPr lang="en-US" b="1" i="1" kern="1200" dirty="0">
                <a:latin typeface="+mj-lt"/>
                <a:ea typeface="+mj-ea"/>
                <a:cs typeface="+mj-cs"/>
              </a:rPr>
              <a:t> A </a:t>
            </a:r>
            <a:endParaRPr lang="en-US" b="1" i="1" kern="1200" dirty="0">
              <a:latin typeface="+mj-lt"/>
              <a:cs typeface="Calibri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4C8F117-1A1D-49CB-8DCF-E2D5BD8D7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99"/>
          <a:stretch/>
        </p:blipFill>
        <p:spPr>
          <a:xfrm rot="5400000">
            <a:off x="626672" y="532876"/>
            <a:ext cx="2811320" cy="250710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EF7FFA7-62AA-4C82-AE45-306D4117B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4" r="6888" b="-1"/>
          <a:stretch/>
        </p:blipFill>
        <p:spPr>
          <a:xfrm>
            <a:off x="3544829" y="380769"/>
            <a:ext cx="2507982" cy="281132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74E1535-1A53-4270-8AA6-8166C34C2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1" r="14345" b="1"/>
          <a:stretch/>
        </p:blipFill>
        <p:spPr>
          <a:xfrm>
            <a:off x="6259368" y="380769"/>
            <a:ext cx="2507982" cy="28113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0BD36E0-7CEA-448E-AA6F-8C1E3901FC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7" r="32271" b="-3"/>
          <a:stretch/>
        </p:blipFill>
        <p:spPr>
          <a:xfrm>
            <a:off x="8973905" y="380770"/>
            <a:ext cx="2515016" cy="28113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EEF45-0C42-4EE9-9E3E-46F379D3F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2719" y="3930305"/>
            <a:ext cx="6586915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/>
              <a:t>KTÓRA WYSTĘPUJE  W DWÓCH  POSTACIACH: </a:t>
            </a:r>
          </a:p>
          <a:p>
            <a:pPr marL="0" indent="0">
              <a:buNone/>
            </a:pPr>
            <a:r>
              <a:rPr lang="en-US" sz="2000"/>
              <a:t> - RETINOL  W PRODUKTACH POCHODZENIA ZWIERZĘCEGO</a:t>
            </a:r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/>
              <a:t>- PROWITAMINA A  CZYLI BETA-KAROTEN W PRODUKTACH POCHODZENIA ROŚLINNEGO </a:t>
            </a:r>
            <a:endParaRPr lang="en-US" sz="2000">
              <a:cs typeface="Calibri" panose="020F0502020204030204"/>
            </a:endParaRPr>
          </a:p>
          <a:p>
            <a:pPr marL="0"/>
            <a:r>
              <a:rPr lang="en-US" sz="2000"/>
              <a:t>OGÓLNIE BIERZE UDZIAŁ W PROCESIE WIDZENIA I PRAWIDŁOWYM FUNKCJONOWANIU SKÓRY ORAZ ZAPEWNIA WZROST I ROZWÓJ</a:t>
            </a:r>
          </a:p>
        </p:txBody>
      </p:sp>
    </p:spTree>
    <p:extLst>
      <p:ext uri="{BB962C8B-B14F-4D97-AF65-F5344CB8AC3E}">
        <p14:creationId xmlns:p14="http://schemas.microsoft.com/office/powerpoint/2010/main" val="91160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BD80C-9E6D-46DF-B989-0CB7DCBC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SKUTKI NIEDOBORU  WITAMINY A  TO: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25262E4-315C-451C-B89E-BC9CC7C270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A366951-CA36-43C9-8627-B692C8F5F45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94338804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340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892AB-E7FE-4E6A-B705-121A9AE2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i="1">
                <a:cs typeface="Calibri Light"/>
              </a:rPr>
              <a:t>WITAMINA  D3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4F1FB-97BC-4442-B07D-85A6164CC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cs typeface="Calibri"/>
              </a:rPr>
              <a:t>REGULUJE ILOŚĆ WAPNIA I FOSFORU W ORGANIŹMIE</a:t>
            </a:r>
          </a:p>
          <a:p>
            <a:r>
              <a:rPr lang="en-US" sz="2200">
                <a:cs typeface="Calibri"/>
              </a:rPr>
              <a:t>ODPOWIADA ZA PRAWIDŁOWĄ BUDOWĘ KOŚCI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9792C1-7FE8-4BB5-A0C0-891E7CD3F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" r="2840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95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B664B-ED08-4B7B-AE82-8456164B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>
                <a:cs typeface="Calibri Light"/>
              </a:rPr>
              <a:t>SKUTKI NIEDOBORU WITAMINY D3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BA150-3F79-475F-A239-1586C099F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33" y="2872899"/>
            <a:ext cx="4689286" cy="250115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i="1">
                <a:cs typeface="Calibri"/>
              </a:rPr>
              <a:t>- OSTEOPOROZA U DOROSŁYCH </a:t>
            </a: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 marL="0" indent="0">
              <a:buNone/>
            </a:pPr>
            <a:r>
              <a:rPr lang="en-US" i="1">
                <a:cs typeface="Calibri"/>
              </a:rPr>
              <a:t>- KRZYWICA U DZIECI</a:t>
            </a: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 marL="0" indent="0">
              <a:buNone/>
            </a:pPr>
            <a:r>
              <a:rPr lang="en-US" i="1">
                <a:cs typeface="Calibri"/>
              </a:rPr>
              <a:t>- ZMNIEJSZONA  ODPORNOŚ</a:t>
            </a:r>
            <a:r>
              <a:rPr lang="en-US" i="1" dirty="0">
                <a:cs typeface="Calibri"/>
              </a:rPr>
              <a:t>Ć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46602B-CEDB-4EF3-BB7E-3E02D11E6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50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60128A-6EB0-4371-BBEF-A25DDA167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17" b="1"/>
          <a:stretch/>
        </p:blipFill>
        <p:spPr>
          <a:xfrm rot="5400000">
            <a:off x="-7417" y="7422"/>
            <a:ext cx="3937609" cy="392277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34F8E9-8770-40DB-B4AC-2D1012F51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5" r="429" b="1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F3C40-B76D-4D7C-A725-F9068D77B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3600" b="1" i="1">
                <a:cs typeface="Calibri Light"/>
              </a:rPr>
              <a:t>WITAMINA  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9B75-7CC1-47CD-A747-CAD677687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cs typeface="Calibri"/>
              </a:rPr>
              <a:t>ZAPEWNIA PRAWIDŁOWĄ PRACĘ MIĘŚNI, UKŁADU NERWOWEGO</a:t>
            </a:r>
          </a:p>
          <a:p>
            <a:r>
              <a:rPr lang="en-US" sz="1700">
                <a:cs typeface="Calibri"/>
              </a:rPr>
              <a:t> ZAPOBIEGA STARZENIU SIĘ,  ŁAGODZI ZMĘCZENIE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35A9B85-DB30-4BF1-8B49-429EC0087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37" r="5262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5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A27E8-9CD6-41B3-93C1-022D2817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5" y="629266"/>
            <a:ext cx="4051834" cy="1622321"/>
          </a:xfrm>
        </p:spPr>
        <p:txBody>
          <a:bodyPr>
            <a:normAutofit/>
          </a:bodyPr>
          <a:lstStyle/>
          <a:p>
            <a:r>
              <a:rPr lang="en-US" sz="3700" b="1">
                <a:cs typeface="Calibri Light"/>
              </a:rPr>
              <a:t>SKUTKI NIEDOBORU WITAMINY 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68505-E748-42AB-8F17-B0D0F561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006" y="2280249"/>
            <a:ext cx="3936814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Calibri"/>
              </a:rPr>
              <a:t>OSŁABIENIE I ZANIK MĘŚNI</a:t>
            </a:r>
          </a:p>
          <a:p>
            <a:r>
              <a:rPr lang="en-US">
                <a:cs typeface="Calibri"/>
              </a:rPr>
              <a:t>NIEDOKWISTOŚĆ CZYLI USZKODZENIE CZERWONYCH KRWINEK</a:t>
            </a:r>
          </a:p>
          <a:p>
            <a:r>
              <a:rPr lang="en-US">
                <a:cs typeface="Calibri"/>
              </a:rPr>
              <a:t>OZNAKI STARZENIA SIĘ SKÓRY</a:t>
            </a:r>
          </a:p>
          <a:p>
            <a:r>
              <a:rPr lang="en-US">
                <a:cs typeface="Calibri"/>
              </a:rPr>
              <a:t>ZMNIEJSZONA ODPORNOŚĆ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59017B-83C6-4D42-A992-6A3ED090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126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9B22A-6527-4C4D-B57D-E43537D8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WITAMINA 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0F38E-8CE5-4020-9CD6-84CC45307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521814"/>
            <a:ext cx="6465286" cy="7750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WSPOMAGA KRZEPNIĘCIE KRWI I GOJENIE SIĘ ZŁAMAŃ KOŚCI</a:t>
            </a:r>
            <a:endParaRPr lang="en-US" sz="2400" kern="1200" dirty="0">
              <a:solidFill>
                <a:srgbClr val="E7E6E6"/>
              </a:solidFill>
              <a:latin typeface="+mn-lt"/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F26006-40EF-4033-9C07-015FCF194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865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1EE126A-D9E0-43E1-81FE-F4812DD6E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7567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22090D4-BE94-46C8-A8C9-851F3E957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78"/>
          <a:stretch/>
        </p:blipFill>
        <p:spPr>
          <a:xfrm>
            <a:off x="311627" y="3628526"/>
            <a:ext cx="4153815" cy="289955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78174AB1-C33A-49B1-84F1-BA1DDDDEC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305" y="327805"/>
            <a:ext cx="3542581" cy="30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4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976C5-69B8-4F62-BADC-EACA213F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568839" cy="1526741"/>
          </a:xfrm>
        </p:spPr>
        <p:txBody>
          <a:bodyPr>
            <a:normAutofit/>
          </a:bodyPr>
          <a:lstStyle/>
          <a:p>
            <a:pPr algn="r"/>
            <a:r>
              <a:rPr lang="en-US" sz="3200" b="1">
                <a:solidFill>
                  <a:schemeClr val="bg1"/>
                </a:solidFill>
                <a:cs typeface="Calibri Light"/>
              </a:rPr>
              <a:t>SKUTKI NIEDOBORU WITAMINY   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24A366-CFA7-4E00-AEB7-E2D2B385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6" r="2" b="19390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FB2F3EB-A46E-403F-B969-E72B1AEB3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1" r="1" b="26384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11C50-CE7B-473D-BB97-C9137EEE7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solidFill>
                  <a:schemeClr val="bg1"/>
                </a:solidFill>
                <a:cs typeface="Calibri"/>
              </a:rPr>
              <a:t>ZABURZENIA KRZEPNIĘCIA KRWI</a:t>
            </a: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SKLONNOŚĆ DO KRWAWIEŃ</a:t>
            </a: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KRWOTOKI</a:t>
            </a:r>
          </a:p>
        </p:txBody>
      </p:sp>
    </p:spTree>
    <p:extLst>
      <p:ext uri="{BB962C8B-B14F-4D97-AF65-F5344CB8AC3E}">
        <p14:creationId xmlns:p14="http://schemas.microsoft.com/office/powerpoint/2010/main" val="418186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BFE7-23AB-48AC-9461-7C9F1832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lgerian"/>
                <a:cs typeface="Calibri Light"/>
              </a:rPr>
              <a:t>CHARAKTERYSTYKA  POSZCZEGÓLNYCH WITAMIN  ROZPUSZCZALNYCH  W  WODZIE: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108E2-6B7F-4FE2-BDA4-E20F1C5D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08" y="2213814"/>
            <a:ext cx="46208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SAMA NAZWA WSKAZUJE, ŻE SZYBKO ROZPUSCZAJĄ SIĘ W ORGANIŹMIE . PRENOSZONE SĄ DO TKANEK CIAŁA, ALE ORGANIZM NIE MOŻE ICH MAGAZYNOWAĆ.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3CBD34-14BA-49E1-BEC3-741CF5C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30" y="2019163"/>
            <a:ext cx="2254370" cy="22014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1C7D75A-B692-45B1-9E59-7BF031703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747" y="2021458"/>
            <a:ext cx="2363639" cy="222561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5517F8-021E-41F2-B98F-5F626A309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702" y="2015128"/>
            <a:ext cx="2383767" cy="22095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7A377E2-590D-4F10-930B-A2B4B5E1D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778" y="4774506"/>
            <a:ext cx="2743200" cy="147842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A73DF66-B2A5-46DC-A175-3B35F85CD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934" y="4316801"/>
            <a:ext cx="1473680" cy="147368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C5B05F0-86E2-42E9-994C-7D5EACB64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344" y="4386698"/>
            <a:ext cx="1377351" cy="126200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ADD1097-C782-402F-A9EC-6330F55A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0022" y="4903994"/>
            <a:ext cx="1262333" cy="130570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136C7A7-4C84-4785-A30D-1CE78F7DE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476" y="5441021"/>
            <a:ext cx="1704975" cy="126682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CD8D3ED-17BA-47C4-8BC8-1D3193405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5945" y="5557412"/>
            <a:ext cx="629730" cy="117781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B64052B-4F67-4AC9-8959-73F84434E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7305" y="5557413"/>
            <a:ext cx="629729" cy="12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F254A-E68D-4318-9345-D51C38B1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39" y="809898"/>
            <a:ext cx="8936557" cy="1554480"/>
          </a:xfrm>
        </p:spPr>
        <p:txBody>
          <a:bodyPr anchor="ctr">
            <a:normAutofit/>
          </a:bodyPr>
          <a:lstStyle/>
          <a:p>
            <a:r>
              <a:rPr lang="en-US" sz="4800" b="1">
                <a:latin typeface="Algerian"/>
                <a:cs typeface="Calibri Light"/>
              </a:rPr>
              <a:t>Witaminy rozpuszczalne w wodzie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B0A125B-4961-4CA8-9187-47D08362D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429780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5847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F941C-6633-4CB3-BEA1-37017AAC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53" y="2282485"/>
            <a:ext cx="5310696" cy="22955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>
                <a:latin typeface="Segoe Script"/>
              </a:rPr>
              <a:t>CO TO SĄ WITAMINY ?</a:t>
            </a:r>
            <a:endParaRPr lang="en-US" sz="6000" b="1">
              <a:latin typeface="Segoe Script"/>
              <a:cs typeface="Calibri Light"/>
            </a:endParaRPr>
          </a:p>
        </p:txBody>
      </p:sp>
      <p:pic>
        <p:nvPicPr>
          <p:cNvPr id="5" name="Picture 4" descr="Kokosowo-bananowa owsianka domowej roboty">
            <a:extLst>
              <a:ext uri="{FF2B5EF4-FFF2-40B4-BE49-F238E27FC236}">
                <a16:creationId xmlns:a16="http://schemas.microsoft.com/office/drawing/2014/main" id="{BE13A948-FD1D-4B15-9C81-FBEAF9AB9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6" r="2257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658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0D9B4-4532-48D3-8396-8611C800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5400" b="1" i="1">
                <a:cs typeface="Calibri Light"/>
              </a:rPr>
              <a:t>WITAMINA B6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41E5E-C6E6-45AE-9103-E9E1639DC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cs typeface="Calibri"/>
              </a:rPr>
              <a:t>UCZESTNICZY  W PRZEMIANIE BIAŁEK</a:t>
            </a:r>
          </a:p>
          <a:p>
            <a:r>
              <a:rPr lang="en-US" sz="3600">
                <a:cs typeface="Calibri"/>
              </a:rPr>
              <a:t> WPŁYWA NA ODPORNOŚĆ ORGANIZMU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061119-5396-4175-92ED-BA81F2283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7" r="11509" b="-1"/>
          <a:stretch/>
        </p:blipFill>
        <p:spPr>
          <a:xfrm>
            <a:off x="5418759" y="2559047"/>
            <a:ext cx="2741805" cy="36394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C2BD3E8-0BBC-415E-B245-620828107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5" r="20179" b="-4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4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1CC79-9099-43BA-A271-B7B14FE5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137313"/>
            <a:ext cx="4560584" cy="1674407"/>
          </a:xfrm>
        </p:spPr>
        <p:txBody>
          <a:bodyPr anchor="ctr">
            <a:noAutofit/>
          </a:bodyPr>
          <a:lstStyle/>
          <a:p>
            <a:r>
              <a:rPr lang="en-US" b="1" dirty="0">
                <a:cs typeface="Calibri Light"/>
              </a:rPr>
              <a:t>SKUTKI NIEDOBORU WITAMINY B6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7586-2273-480E-ADF8-3A85F00C5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"/>
              </a:rPr>
              <a:t>NADMIERNA POBUDLIWOŚĆ</a:t>
            </a:r>
          </a:p>
          <a:p>
            <a:r>
              <a:rPr lang="en-US">
                <a:cs typeface="Calibri"/>
              </a:rPr>
              <a:t>DRGAWKI</a:t>
            </a:r>
          </a:p>
          <a:p>
            <a:r>
              <a:rPr lang="en-US">
                <a:cs typeface="Calibri"/>
              </a:rPr>
              <a:t>DEPRESJA</a:t>
            </a:r>
          </a:p>
          <a:p>
            <a:r>
              <a:rPr lang="en-US">
                <a:cs typeface="Calibri"/>
              </a:rPr>
              <a:t>CHOROBY SKÓRY</a:t>
            </a:r>
          </a:p>
          <a:p>
            <a:r>
              <a:rPr lang="en-US">
                <a:cs typeface="Calibri"/>
              </a:rPr>
              <a:t>NIEDOKRWISTOŚĆ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E48EFB-ABC4-448F-9CD4-0747B4F08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" r="4" b="266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6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4114D-6733-4FAB-85ED-45F18C2C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 sz="5400" b="1" i="1">
                <a:cs typeface="Calibri Light"/>
              </a:rPr>
              <a:t>WITAMINA B9 </a:t>
            </a:r>
            <a:br>
              <a:rPr lang="en-US" sz="5400" b="1" i="1" dirty="0">
                <a:cs typeface="Calibri Light"/>
              </a:rPr>
            </a:br>
            <a:r>
              <a:rPr lang="en-US" sz="5400" b="1" i="1">
                <a:cs typeface="Calibri Light"/>
              </a:rPr>
              <a:t>(KWAS FOLIOWY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F86A4-F42D-4B45-9924-EC79DB062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POBUDZA WYTWARZANIE KRWINEK CZERWONYCH</a:t>
            </a:r>
          </a:p>
          <a:p>
            <a:r>
              <a:rPr lang="en-US">
                <a:cs typeface="Calibri"/>
              </a:rPr>
              <a:t>WPŁYWA NA FUNKCJONOWANIE UKŁADU NERWOWEGGO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FAF4FD7-25DF-4309-9E4A-8EF1B8567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" r="3324" b="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14BD60E-3A91-448C-8D21-06266F48D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8" r="49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1E9BF9B-5317-4DEC-ADB4-95D415B61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05" r="-2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718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68B34-0014-443F-90C9-88238BF4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>
                <a:cs typeface="Calibri Light"/>
              </a:rPr>
              <a:t>SKUTKI NIEDOBORU WITAMINY B9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7902ED0-5273-48BC-9AEE-FA5061993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93AA00-5723-4FF3-AAC2-55A660639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37977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06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A11AC56-752D-450B-801D-5CC6B950E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2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090CA-F1C1-4AE3-BD16-95A7AB4D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>
                <a:latin typeface="+mj-lt"/>
                <a:ea typeface="+mj-ea"/>
                <a:cs typeface="+mj-cs"/>
              </a:rPr>
              <a:t>WITAMINA B12</a:t>
            </a:r>
            <a:endParaRPr lang="en-US" sz="4800" b="1" i="1" kern="1200"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E8CEB-65A0-4E8D-A334-83A6A5488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POBUDZA WYTWARZANIE KRWINEK CZERWONYCH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007478-CA23-4A56-97EC-5F4F1A645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3" r="-1" b="777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336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B0DB0-D330-4B83-AA34-9E6465C8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>
                <a:cs typeface="Calibri Light"/>
              </a:rPr>
              <a:t>SKUTKI NIEDOBORU WITAMINY B12</a:t>
            </a:r>
          </a:p>
        </p:txBody>
      </p:sp>
      <p:sp>
        <p:nvSpPr>
          <p:cNvPr id="5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F5E93CB4-CFB1-49E0-AD93-429FD7EEF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708BE0-E559-483D-BD43-F056AAE8B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256231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15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284A-E662-4611-88D7-1F83BFFE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en-US" sz="4800" b="1" i="1" dirty="0">
                <a:cs typeface="Calibri Light"/>
              </a:rPr>
              <a:t>WITAMINA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C020D31-D459-4561-ABCB-6886DABE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64" y="810881"/>
            <a:ext cx="2834888" cy="29453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7780E94-8C58-4C54-8233-AC083FD6D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11" y="810882"/>
            <a:ext cx="2053909" cy="1812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5AC7903-8DD4-4152-AC57-991B45854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082" y="4279769"/>
            <a:ext cx="2209452" cy="176203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C3A3DD5-F8C2-4518-9A83-20DC34E4E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62515" y="3466006"/>
            <a:ext cx="2956302" cy="22172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3632C-CE9D-4BFE-83BE-3039377D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ZWIĘKSZA ODPORNOŚĆ</a:t>
            </a:r>
          </a:p>
          <a:p>
            <a:r>
              <a:rPr lang="en-US" sz="2400" dirty="0">
                <a:cs typeface="Calibri"/>
              </a:rPr>
              <a:t> PRZYSPIESZA GOJENIE SIĘ RAN</a:t>
            </a:r>
          </a:p>
          <a:p>
            <a:r>
              <a:rPr lang="en-US" sz="2400" dirty="0">
                <a:cs typeface="Calibri"/>
              </a:rPr>
              <a:t>UCZESTNICZY W ROZWOJU TKANKI KOSTNEJ</a:t>
            </a:r>
          </a:p>
          <a:p>
            <a:r>
              <a:rPr lang="en-US" sz="2400" dirty="0">
                <a:cs typeface="Calibri"/>
              </a:rPr>
              <a:t>MA WŁAŚCIWOŚCI BAKTERIOBÓJCZE</a:t>
            </a:r>
          </a:p>
        </p:txBody>
      </p:sp>
    </p:spTree>
    <p:extLst>
      <p:ext uri="{BB962C8B-B14F-4D97-AF65-F5344CB8AC3E}">
        <p14:creationId xmlns:p14="http://schemas.microsoft.com/office/powerpoint/2010/main" val="2489168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4D2EB-6181-4433-AB43-B6EB19A1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cs typeface="Calibri Light"/>
              </a:rPr>
              <a:t>SKUTKI NIEDOBORU WITAMINY C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B6C66-382C-48DA-933A-540B70CE0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cs typeface="Calibri"/>
              </a:rPr>
              <a:t>ZMNIEJSZONA ODPORNOŚĆ</a:t>
            </a:r>
          </a:p>
          <a:p>
            <a:r>
              <a:rPr lang="en-US" sz="2200">
                <a:cs typeface="Calibri"/>
              </a:rPr>
              <a:t>OWRZODZENIE DZIĄSEŁ I WYPADANIE ZĘBÓW (SZKORBUT)</a:t>
            </a:r>
            <a:endParaRPr lang="en-US" sz="2200"/>
          </a:p>
          <a:p>
            <a:r>
              <a:rPr lang="en-US" sz="2200">
                <a:cs typeface="Calibri"/>
              </a:rPr>
              <a:t>KRWAWIENIE Z BŁON ŚLUZOWYCH </a:t>
            </a:r>
          </a:p>
          <a:p>
            <a:r>
              <a:rPr lang="en-US" sz="2200">
                <a:cs typeface="Calibri"/>
              </a:rPr>
              <a:t>PĘKANIE DROBNYCH NACZYŃ KRWONOŚNYCH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F4D21A-6ED9-4DBC-8C1E-C6F868103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131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D9360-E89C-4C6F-89BB-9990439B5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i="1">
                <a:cs typeface="Calibri Light"/>
              </a:rPr>
              <a:t>WITAMINA H (BIOTYNA)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4179-8E2D-438F-B2DE-502AB324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>
                <a:cs typeface="Calibri" panose="020F0502020204030204"/>
              </a:rPr>
              <a:t>WPŁYWA NA ZDROWIE SKÓRY I WŁOSÓW </a:t>
            </a:r>
            <a:endParaRPr lang="en-US" sz="2200"/>
          </a:p>
          <a:p>
            <a:pPr marL="0" indent="0">
              <a:buNone/>
            </a:pPr>
            <a:r>
              <a:rPr lang="en-US" sz="2200">
                <a:cs typeface="Calibri" panose="020F0502020204030204"/>
              </a:rPr>
              <a:t>BIERZE UDZIAŁ W WYTWARZANIU KWASÓW TŁUSZCZOWYCH I PRZEMIANACH AMINOKWASÓW I CUKRÓW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2985AD-173A-4DCC-AFC7-E2484D59B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7" r="11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418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4CA29-533C-438C-A5E3-8E4FE92A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 b="1" i="1" dirty="0">
                <a:cs typeface="Calibri Light"/>
              </a:rPr>
              <a:t>SKUTKI NIEDOBORU WITAMINY H </a:t>
            </a:r>
            <a:br>
              <a:rPr lang="en-US" sz="3800" b="1" i="1" dirty="0">
                <a:cs typeface="Calibri Light"/>
              </a:rPr>
            </a:br>
            <a:r>
              <a:rPr lang="en-US" sz="3800" b="1" i="1" dirty="0">
                <a:cs typeface="Calibri Light"/>
              </a:rPr>
              <a:t>( BIOTYNY)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B5DCF-7277-4038-946B-6A6310FDF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cs typeface="Calibri"/>
              </a:rPr>
              <a:t>ZAPALENIE SKÓRY I JELIT</a:t>
            </a:r>
          </a:p>
          <a:p>
            <a:r>
              <a:rPr lang="en-US" sz="2400" b="1" dirty="0">
                <a:cs typeface="Calibri"/>
              </a:rPr>
              <a:t>BÓLE MIĘŚNI I NIEDOKRWISTOŚĆ</a:t>
            </a:r>
          </a:p>
          <a:p>
            <a:r>
              <a:rPr lang="en-US" sz="2400" b="1" dirty="0">
                <a:cs typeface="Calibri"/>
              </a:rPr>
              <a:t>WZROST CHOLESTROLU WE KRWI</a:t>
            </a:r>
          </a:p>
          <a:p>
            <a:r>
              <a:rPr lang="en-US" sz="2400" b="1" dirty="0">
                <a:cs typeface="Calibri"/>
              </a:rPr>
              <a:t>ZAPALENIE SPOJÓWEK</a:t>
            </a:r>
          </a:p>
          <a:p>
            <a:r>
              <a:rPr lang="en-US" sz="2400" b="1" dirty="0">
                <a:cs typeface="Calibri"/>
              </a:rPr>
              <a:t>PROBLEMY Z WŁOSAMI CZY PAZNOKCIAMI</a:t>
            </a:r>
          </a:p>
          <a:p>
            <a:endParaRPr lang="en-US" sz="2400" b="1" dirty="0">
              <a:cs typeface="Calibri"/>
            </a:endParaRPr>
          </a:p>
          <a:p>
            <a:endParaRPr lang="en-US" sz="2400" b="1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7FD07D-4E8F-4F5D-B262-3625D5222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557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4818E-B96C-48CC-AC31-EA6973056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18" y="2330505"/>
            <a:ext cx="5163273" cy="42958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3600" b="1" i="1" dirty="0">
                <a:cs typeface="Calibri"/>
              </a:rPr>
              <a:t>WITAMINY</a:t>
            </a:r>
            <a:r>
              <a:rPr lang="en-US" sz="3200" dirty="0">
                <a:cs typeface="Calibri"/>
              </a:rPr>
              <a:t> – </a:t>
            </a:r>
            <a:r>
              <a:rPr lang="en-US" sz="3200" dirty="0">
                <a:latin typeface="Abadi"/>
                <a:cs typeface="Calibri"/>
              </a:rPr>
              <a:t>TO ZWIĄZKI CHEMICZNE, KTÓRYCH NASZ ORGANIZM SAM NIE WYTWARZA (OPRÓCZ </a:t>
            </a:r>
            <a:r>
              <a:rPr lang="en-US" sz="3200">
                <a:latin typeface="Abadi"/>
                <a:cs typeface="Calibri"/>
              </a:rPr>
              <a:t>WITAMINY D3), DLATEGO </a:t>
            </a:r>
            <a:r>
              <a:rPr lang="en-US" sz="3200" dirty="0">
                <a:latin typeface="Abadi"/>
                <a:cs typeface="Calibri"/>
              </a:rPr>
              <a:t>MUSIMY PRZYJMOWAĆ JE Z POŻYWIENIEM.</a:t>
            </a:r>
            <a:endParaRPr lang="en-US" sz="3200" dirty="0">
              <a:latin typeface="Abad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9C3E352-065C-4AA7-B6AA-756AC453C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" r="-2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0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DA63E-B2DF-4E72-B455-ACD08EB2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sz="5400" b="1" i="1" dirty="0">
                <a:cs typeface="Calibri Light"/>
              </a:rPr>
              <a:t>WITAMINA 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8316D-47F3-4F12-B778-727597EEC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BIERZE UDZIAŁ W ODDYCHANIU KOMÓRKOWYM </a:t>
            </a:r>
          </a:p>
          <a:p>
            <a:r>
              <a:rPr lang="en-US" dirty="0">
                <a:cs typeface="Calibri"/>
              </a:rPr>
              <a:t>WPŁYWA NA PRAWIDŁOWE DZIAŁANIE PRZEWODU POKARMOWEGO I UKŁADU NERWOWEGO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841005-133F-4CCA-8B33-ED494A5FD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2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407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1DDEB-E694-4B85-8381-148DFE24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SKUTKI NIEDOBORU WIATMINY PP(B3)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58681-AA03-4F94-9372-3405F8F0F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ZŁY STAN PSYCHICZNY ( DEPRESJA 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STANY ZAPALNE SKÓRY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NIEDOKWISTOŚĆ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ZABURZENIA ORIENTACJI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PROBLEMY Z PAMIĘCIĄ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BIEGUNKI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ZAPARCIA I WYMIOTY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- PLEŚNIAWKI W JAMIE USTNEJ I ZACZERWIENIIONY JĘZYK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B4E1830-A3F0-42C8-915F-865CD0BEC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05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530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7AC5-D808-40CF-BE9D-426B9750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3" y="457200"/>
            <a:ext cx="4607972" cy="1600200"/>
          </a:xfrm>
        </p:spPr>
        <p:txBody>
          <a:bodyPr>
            <a:normAutofit/>
          </a:bodyPr>
          <a:lstStyle/>
          <a:p>
            <a:r>
              <a:rPr lang="en-US" sz="4400" b="1" i="1" dirty="0">
                <a:cs typeface="Calibri Light"/>
              </a:rPr>
              <a:t>PODSUMOWANIE :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F4097D9-AB0C-406D-A7DC-C5079D917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5259" y="829274"/>
            <a:ext cx="3748813" cy="33783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38026-9C1C-4072-9B5F-95AE14CA0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- WITAMINY SĄ NIEZBĘDNE DO ŻYCIA I CODZIENNEGO FUNKCJONOWANIA.</a:t>
            </a:r>
          </a:p>
          <a:p>
            <a:r>
              <a:rPr lang="en-US" sz="2400" dirty="0">
                <a:cs typeface="Calibri"/>
              </a:rPr>
              <a:t>- BIORĄ UDZIAŁ WE WSZYSTKICH  PODSTAWOWYCH CZYNNOŚCIACH ORGANIZMU 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320BA93-04CD-4CBF-8251-083ECA4B1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9375548" y="659921"/>
            <a:ext cx="2268603" cy="402853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094362E-CF25-48F4-A4D2-9512CECE0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571" y="4607435"/>
            <a:ext cx="4267199" cy="22870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B7727C9-B85B-4F0B-A1BF-C3AE1A9C5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7532634" y="3111260"/>
            <a:ext cx="256137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3145C-4CA0-4FF0-B83E-3B6A1300A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46190-E394-4B9B-A161-FD2040B0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314932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4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36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8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ECB0B-3F54-4E3C-A533-D3B9E301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GDZIE ZNAJDUJĄ SIĘ WITAMINY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5D8BA-3F8E-404A-A738-E3504B7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i="1" kern="1200">
                <a:latin typeface="+mn-lt"/>
                <a:ea typeface="+mn-ea"/>
                <a:cs typeface="+mn-cs"/>
              </a:rPr>
              <a:t>ZNAJDUJĄ SIĘ W POKARMACH ZARÓWNO POCHODZENIA ROŚLINNEGO , JAK I ZWIERZĘCEGO</a:t>
            </a:r>
            <a:endParaRPr lang="en-US" sz="2400" i="1" kern="1200">
              <a:latin typeface="+mn-lt"/>
              <a:cs typeface="Calibri"/>
            </a:endParaRPr>
          </a:p>
        </p:txBody>
      </p:sp>
      <p:sp>
        <p:nvSpPr>
          <p:cNvPr id="36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418EF4-377F-4EA5-9C93-F7FA54B6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295" y="625684"/>
            <a:ext cx="6216957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34B765-9264-444C-8D7B-A2DDFCAB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" t="17188" r="8791"/>
          <a:stretch/>
        </p:blipFill>
        <p:spPr>
          <a:xfrm>
            <a:off x="-431301" y="-14367"/>
            <a:ext cx="12191981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8DA64-CCDF-406B-BDBF-08FF2A8C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4098342"/>
            <a:ext cx="9322976" cy="13811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latin typeface="Algerian"/>
              </a:rPr>
              <a:t>WITAMINY DZIELIMY :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7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A4BCD1-F813-4A68-8727-7A3DE67A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440" y="1049670"/>
            <a:ext cx="1128382" cy="847206"/>
            <a:chOff x="7393391" y="1075612"/>
            <a:chExt cx="1128382" cy="847206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1AFB7FD-C0D0-4D48-B008-DEA973A7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0946" y="426510"/>
            <a:ext cx="1366757" cy="1232062"/>
          </a:xfrm>
          <a:custGeom>
            <a:avLst/>
            <a:gdLst>
              <a:gd name="connsiteX0" fmla="*/ 389939 w 1366757"/>
              <a:gd name="connsiteY0" fmla="*/ 0 h 1232062"/>
              <a:gd name="connsiteX1" fmla="*/ 978131 w 1366757"/>
              <a:gd name="connsiteY1" fmla="*/ 0 h 1232062"/>
              <a:gd name="connsiteX2" fmla="*/ 1062158 w 1366757"/>
              <a:gd name="connsiteY2" fmla="*/ 48072 h 1232062"/>
              <a:gd name="connsiteX3" fmla="*/ 1356254 w 1366757"/>
              <a:gd name="connsiteY3" fmla="*/ 566179 h 1232062"/>
              <a:gd name="connsiteX4" fmla="*/ 1356254 w 1366757"/>
              <a:gd name="connsiteY4" fmla="*/ 665884 h 1232062"/>
              <a:gd name="connsiteX5" fmla="*/ 1062158 w 1366757"/>
              <a:gd name="connsiteY5" fmla="*/ 1183990 h 1232062"/>
              <a:gd name="connsiteX6" fmla="*/ 978131 w 1366757"/>
              <a:gd name="connsiteY6" fmla="*/ 1232062 h 1232062"/>
              <a:gd name="connsiteX7" fmla="*/ 389939 w 1366757"/>
              <a:gd name="connsiteY7" fmla="*/ 1232062 h 1232062"/>
              <a:gd name="connsiteX8" fmla="*/ 305913 w 1366757"/>
              <a:gd name="connsiteY8" fmla="*/ 1183990 h 1232062"/>
              <a:gd name="connsiteX9" fmla="*/ 11817 w 1366757"/>
              <a:gd name="connsiteY9" fmla="*/ 665884 h 1232062"/>
              <a:gd name="connsiteX10" fmla="*/ 11817 w 1366757"/>
              <a:gd name="connsiteY10" fmla="*/ 566179 h 1232062"/>
              <a:gd name="connsiteX11" fmla="*/ 305913 w 1366757"/>
              <a:gd name="connsiteY11" fmla="*/ 48072 h 1232062"/>
              <a:gd name="connsiteX12" fmla="*/ 389939 w 1366757"/>
              <a:gd name="connsiteY12" fmla="*/ 0 h 123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6757" h="1232062">
                <a:moveTo>
                  <a:pt x="389939" y="0"/>
                </a:moveTo>
                <a:cubicBezTo>
                  <a:pt x="978131" y="0"/>
                  <a:pt x="978131" y="0"/>
                  <a:pt x="978131" y="0"/>
                </a:cubicBezTo>
                <a:cubicBezTo>
                  <a:pt x="1007891" y="0"/>
                  <a:pt x="1046404" y="21366"/>
                  <a:pt x="1062158" y="48072"/>
                </a:cubicBezTo>
                <a:cubicBezTo>
                  <a:pt x="1356254" y="566179"/>
                  <a:pt x="1356254" y="566179"/>
                  <a:pt x="1356254" y="566179"/>
                </a:cubicBezTo>
                <a:cubicBezTo>
                  <a:pt x="1370259" y="594666"/>
                  <a:pt x="1370259" y="637396"/>
                  <a:pt x="1356254" y="665884"/>
                </a:cubicBezTo>
                <a:cubicBezTo>
                  <a:pt x="1062158" y="1183990"/>
                  <a:pt x="1062158" y="1183990"/>
                  <a:pt x="1062158" y="1183990"/>
                </a:cubicBezTo>
                <a:cubicBezTo>
                  <a:pt x="1046404" y="1210698"/>
                  <a:pt x="1007891" y="1232062"/>
                  <a:pt x="978131" y="1232062"/>
                </a:cubicBezTo>
                <a:lnTo>
                  <a:pt x="389939" y="1232062"/>
                </a:lnTo>
                <a:cubicBezTo>
                  <a:pt x="358429" y="1232062"/>
                  <a:pt x="319917" y="1210698"/>
                  <a:pt x="305913" y="1183990"/>
                </a:cubicBezTo>
                <a:cubicBezTo>
                  <a:pt x="11817" y="665884"/>
                  <a:pt x="11817" y="665884"/>
                  <a:pt x="11817" y="665884"/>
                </a:cubicBezTo>
                <a:cubicBezTo>
                  <a:pt x="-3939" y="637396"/>
                  <a:pt x="-3939" y="594666"/>
                  <a:pt x="11817" y="566179"/>
                </a:cubicBezTo>
                <a:cubicBezTo>
                  <a:pt x="305913" y="48072"/>
                  <a:pt x="305913" y="48072"/>
                  <a:pt x="305913" y="48072"/>
                </a:cubicBezTo>
                <a:cubicBezTo>
                  <a:pt x="319917" y="21366"/>
                  <a:pt x="358429" y="0"/>
                  <a:pt x="389939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B070069-E321-4328-B557-1BD906D5D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380" y="622356"/>
            <a:ext cx="717886" cy="854627"/>
          </a:xfrm>
          <a:prstGeom prst="rect">
            <a:avLst/>
          </a:pr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C06D11DA-88D8-46C1-A244-41C5A8A9E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91" y="1799112"/>
            <a:ext cx="4808198" cy="426190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BA3C70-4CD3-4449-8D5E-3EBC68D2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11" y="2601485"/>
            <a:ext cx="3651465" cy="275751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ED24E9E-3415-42C3-B58A-42D618995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560" y="1208098"/>
            <a:ext cx="2426310" cy="2187196"/>
          </a:xfrm>
          <a:custGeom>
            <a:avLst/>
            <a:gdLst>
              <a:gd name="connsiteX0" fmla="*/ 638327 w 2237370"/>
              <a:gd name="connsiteY0" fmla="*/ 0 h 2016876"/>
              <a:gd name="connsiteX1" fmla="*/ 1601193 w 2237370"/>
              <a:gd name="connsiteY1" fmla="*/ 0 h 2016876"/>
              <a:gd name="connsiteX2" fmla="*/ 1738744 w 2237370"/>
              <a:gd name="connsiteY2" fmla="*/ 78694 h 2016876"/>
              <a:gd name="connsiteX3" fmla="*/ 2220176 w 2237370"/>
              <a:gd name="connsiteY3" fmla="*/ 926830 h 2016876"/>
              <a:gd name="connsiteX4" fmla="*/ 2220176 w 2237370"/>
              <a:gd name="connsiteY4" fmla="*/ 1090047 h 2016876"/>
              <a:gd name="connsiteX5" fmla="*/ 1738744 w 2237370"/>
              <a:gd name="connsiteY5" fmla="*/ 1938183 h 2016876"/>
              <a:gd name="connsiteX6" fmla="*/ 1601193 w 2237370"/>
              <a:gd name="connsiteY6" fmla="*/ 2016876 h 2016876"/>
              <a:gd name="connsiteX7" fmla="*/ 638327 w 2237370"/>
              <a:gd name="connsiteY7" fmla="*/ 2016876 h 2016876"/>
              <a:gd name="connsiteX8" fmla="*/ 500776 w 2237370"/>
              <a:gd name="connsiteY8" fmla="*/ 1938183 h 2016876"/>
              <a:gd name="connsiteX9" fmla="*/ 19344 w 2237370"/>
              <a:gd name="connsiteY9" fmla="*/ 1090047 h 2016876"/>
              <a:gd name="connsiteX10" fmla="*/ 19344 w 2237370"/>
              <a:gd name="connsiteY10" fmla="*/ 926830 h 2016876"/>
              <a:gd name="connsiteX11" fmla="*/ 500776 w 2237370"/>
              <a:gd name="connsiteY11" fmla="*/ 78694 h 2016876"/>
              <a:gd name="connsiteX12" fmla="*/ 638327 w 2237370"/>
              <a:gd name="connsiteY12" fmla="*/ 0 h 201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7370" h="2016876">
                <a:moveTo>
                  <a:pt x="638327" y="0"/>
                </a:moveTo>
                <a:cubicBezTo>
                  <a:pt x="1601193" y="0"/>
                  <a:pt x="1601193" y="0"/>
                  <a:pt x="1601193" y="0"/>
                </a:cubicBezTo>
                <a:cubicBezTo>
                  <a:pt x="1649909" y="0"/>
                  <a:pt x="1712954" y="34975"/>
                  <a:pt x="1738744" y="78694"/>
                </a:cubicBezTo>
                <a:cubicBezTo>
                  <a:pt x="2220176" y="926830"/>
                  <a:pt x="2220176" y="926830"/>
                  <a:pt x="2220176" y="926830"/>
                </a:cubicBezTo>
                <a:cubicBezTo>
                  <a:pt x="2243102" y="973464"/>
                  <a:pt x="2243102" y="1043413"/>
                  <a:pt x="2220176" y="1090047"/>
                </a:cubicBezTo>
                <a:cubicBezTo>
                  <a:pt x="1738744" y="1938183"/>
                  <a:pt x="1738744" y="1938183"/>
                  <a:pt x="1738744" y="1938183"/>
                </a:cubicBezTo>
                <a:cubicBezTo>
                  <a:pt x="1712954" y="1981902"/>
                  <a:pt x="1649909" y="2016876"/>
                  <a:pt x="1601193" y="2016876"/>
                </a:cubicBezTo>
                <a:lnTo>
                  <a:pt x="638327" y="2016876"/>
                </a:lnTo>
                <a:cubicBezTo>
                  <a:pt x="586746" y="2016876"/>
                  <a:pt x="523702" y="1981902"/>
                  <a:pt x="500776" y="1938183"/>
                </a:cubicBezTo>
                <a:cubicBezTo>
                  <a:pt x="19344" y="1090047"/>
                  <a:pt x="19344" y="1090047"/>
                  <a:pt x="19344" y="1090047"/>
                </a:cubicBezTo>
                <a:cubicBezTo>
                  <a:pt x="-6448" y="1043413"/>
                  <a:pt x="-6448" y="973464"/>
                  <a:pt x="19344" y="926830"/>
                </a:cubicBezTo>
                <a:cubicBezTo>
                  <a:pt x="500776" y="78694"/>
                  <a:pt x="500776" y="78694"/>
                  <a:pt x="500776" y="78694"/>
                </a:cubicBezTo>
                <a:cubicBezTo>
                  <a:pt x="523702" y="34975"/>
                  <a:pt x="586746" y="0"/>
                  <a:pt x="638327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A737BD5-9FC3-45A1-ADF6-3E614110F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963" y="1423969"/>
            <a:ext cx="1481504" cy="1712321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5882B67-4A02-4BCD-AD70-1D2B5F5EF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2185" y="4925651"/>
            <a:ext cx="1839293" cy="1658029"/>
          </a:xfrm>
          <a:custGeom>
            <a:avLst/>
            <a:gdLst>
              <a:gd name="connsiteX0" fmla="*/ 485386 w 1701304"/>
              <a:gd name="connsiteY0" fmla="*/ 0 h 1533639"/>
              <a:gd name="connsiteX1" fmla="*/ 1217552 w 1701304"/>
              <a:gd name="connsiteY1" fmla="*/ 0 h 1533639"/>
              <a:gd name="connsiteX2" fmla="*/ 1322147 w 1701304"/>
              <a:gd name="connsiteY2" fmla="*/ 59839 h 1533639"/>
              <a:gd name="connsiteX3" fmla="*/ 1688230 w 1701304"/>
              <a:gd name="connsiteY3" fmla="*/ 704765 h 1533639"/>
              <a:gd name="connsiteX4" fmla="*/ 1688230 w 1701304"/>
              <a:gd name="connsiteY4" fmla="*/ 828876 h 1533639"/>
              <a:gd name="connsiteX5" fmla="*/ 1322147 w 1701304"/>
              <a:gd name="connsiteY5" fmla="*/ 1473800 h 1533639"/>
              <a:gd name="connsiteX6" fmla="*/ 1217552 w 1701304"/>
              <a:gd name="connsiteY6" fmla="*/ 1533639 h 1533639"/>
              <a:gd name="connsiteX7" fmla="*/ 485386 w 1701304"/>
              <a:gd name="connsiteY7" fmla="*/ 1533639 h 1533639"/>
              <a:gd name="connsiteX8" fmla="*/ 380793 w 1701304"/>
              <a:gd name="connsiteY8" fmla="*/ 1473800 h 1533639"/>
              <a:gd name="connsiteX9" fmla="*/ 14709 w 1701304"/>
              <a:gd name="connsiteY9" fmla="*/ 828876 h 1533639"/>
              <a:gd name="connsiteX10" fmla="*/ 14709 w 1701304"/>
              <a:gd name="connsiteY10" fmla="*/ 704765 h 1533639"/>
              <a:gd name="connsiteX11" fmla="*/ 380793 w 1701304"/>
              <a:gd name="connsiteY11" fmla="*/ 59839 h 1533639"/>
              <a:gd name="connsiteX12" fmla="*/ 485386 w 1701304"/>
              <a:gd name="connsiteY12" fmla="*/ 0 h 153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304" h="1533639">
                <a:moveTo>
                  <a:pt x="485386" y="0"/>
                </a:moveTo>
                <a:cubicBezTo>
                  <a:pt x="1217552" y="0"/>
                  <a:pt x="1217552" y="0"/>
                  <a:pt x="1217552" y="0"/>
                </a:cubicBezTo>
                <a:cubicBezTo>
                  <a:pt x="1254597" y="0"/>
                  <a:pt x="1302536" y="26596"/>
                  <a:pt x="1322147" y="59839"/>
                </a:cubicBezTo>
                <a:cubicBezTo>
                  <a:pt x="1688230" y="704765"/>
                  <a:pt x="1688230" y="704765"/>
                  <a:pt x="1688230" y="704765"/>
                </a:cubicBezTo>
                <a:cubicBezTo>
                  <a:pt x="1705663" y="740225"/>
                  <a:pt x="1705663" y="793415"/>
                  <a:pt x="1688230" y="828876"/>
                </a:cubicBezTo>
                <a:cubicBezTo>
                  <a:pt x="1322147" y="1473800"/>
                  <a:pt x="1322147" y="1473800"/>
                  <a:pt x="1322147" y="1473800"/>
                </a:cubicBezTo>
                <a:cubicBezTo>
                  <a:pt x="1302536" y="1507046"/>
                  <a:pt x="1254597" y="1533639"/>
                  <a:pt x="1217552" y="1533639"/>
                </a:cubicBezTo>
                <a:lnTo>
                  <a:pt x="485386" y="1533639"/>
                </a:lnTo>
                <a:cubicBezTo>
                  <a:pt x="446164" y="1533639"/>
                  <a:pt x="398225" y="1507046"/>
                  <a:pt x="380793" y="1473800"/>
                </a:cubicBezTo>
                <a:cubicBezTo>
                  <a:pt x="14709" y="828876"/>
                  <a:pt x="14709" y="828876"/>
                  <a:pt x="14709" y="828876"/>
                </a:cubicBezTo>
                <a:cubicBezTo>
                  <a:pt x="-4903" y="793415"/>
                  <a:pt x="-4903" y="740225"/>
                  <a:pt x="14709" y="704765"/>
                </a:cubicBezTo>
                <a:cubicBezTo>
                  <a:pt x="380793" y="59839"/>
                  <a:pt x="380793" y="59839"/>
                  <a:pt x="380793" y="59839"/>
                </a:cubicBezTo>
                <a:cubicBezTo>
                  <a:pt x="398225" y="26596"/>
                  <a:pt x="446164" y="0"/>
                  <a:pt x="485386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BEE2F-D492-4391-A951-4AA448F6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4" y="2916768"/>
            <a:ext cx="6257031" cy="203130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600" b="1" i="1">
                <a:latin typeface="Abadi"/>
              </a:rPr>
              <a:t>NA ROZPUSZCZALNE W TŁUSZCZACH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90FD445-60DF-4705-94F5-3D18A8A51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043" y="5254388"/>
            <a:ext cx="995576" cy="10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5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5E62-F22B-4BC1-90DB-A35D2BA4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" y="126521"/>
            <a:ext cx="6563293" cy="1398917"/>
          </a:xfrm>
        </p:spPr>
        <p:txBody>
          <a:bodyPr>
            <a:noAutofit/>
          </a:bodyPr>
          <a:lstStyle/>
          <a:p>
            <a:r>
              <a:rPr lang="en-US" sz="4800" b="1" i="1">
                <a:latin typeface="Algerian"/>
                <a:cs typeface="Calibri Light"/>
              </a:rPr>
              <a:t>NA ROZPUSZCZALNE W WODZIE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11B325-908A-4B61-8719-D8D845151998}"/>
              </a:ext>
            </a:extLst>
          </p:cNvPr>
          <p:cNvSpPr/>
          <p:nvPr/>
        </p:nvSpPr>
        <p:spPr>
          <a:xfrm>
            <a:off x="462952" y="2195423"/>
            <a:ext cx="4514488" cy="237226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C32E4050-72D0-4B12-87A3-7AD3E67F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445" y="2333085"/>
            <a:ext cx="2187336" cy="200492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4D72FD9-B0D9-443B-89E3-407221B9984F}"/>
              </a:ext>
            </a:extLst>
          </p:cNvPr>
          <p:cNvSpPr/>
          <p:nvPr/>
        </p:nvSpPr>
        <p:spPr>
          <a:xfrm>
            <a:off x="4257675" y="1044337"/>
            <a:ext cx="3680600" cy="276045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316D60A-5B66-4686-B180-FC93F77D5689}"/>
              </a:ext>
            </a:extLst>
          </p:cNvPr>
          <p:cNvSpPr/>
          <p:nvPr/>
        </p:nvSpPr>
        <p:spPr>
          <a:xfrm>
            <a:off x="4156134" y="3286307"/>
            <a:ext cx="4442601" cy="26454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98D220DC-D282-4DC0-B72E-F71B83A1B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590" y="3517958"/>
            <a:ext cx="2358066" cy="19499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D3C85CD-6622-4F8C-8B7C-6776DD169477}"/>
              </a:ext>
            </a:extLst>
          </p:cNvPr>
          <p:cNvSpPr/>
          <p:nvPr/>
        </p:nvSpPr>
        <p:spPr>
          <a:xfrm>
            <a:off x="7505160" y="1632010"/>
            <a:ext cx="4068790" cy="2688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340804D7-F248-452C-8B81-F4038D6A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91" y="1463524"/>
            <a:ext cx="2376397" cy="173121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C5DFA2E5-5B92-402A-81EE-7F21DB5FDE41}"/>
              </a:ext>
            </a:extLst>
          </p:cNvPr>
          <p:cNvSpPr/>
          <p:nvPr/>
        </p:nvSpPr>
        <p:spPr>
          <a:xfrm>
            <a:off x="7834944" y="4032130"/>
            <a:ext cx="4255695" cy="27029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0">
            <a:extLst>
              <a:ext uri="{FF2B5EF4-FFF2-40B4-BE49-F238E27FC236}">
                <a16:creationId xmlns:a16="http://schemas.microsoft.com/office/drawing/2014/main" id="{1A02034B-D997-401E-BC6A-041B77A7B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37" y="1889994"/>
            <a:ext cx="1906440" cy="2129109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43C901C-8F95-43E1-9227-E6A2C496E663}"/>
              </a:ext>
            </a:extLst>
          </p:cNvPr>
          <p:cNvSpPr/>
          <p:nvPr/>
        </p:nvSpPr>
        <p:spPr>
          <a:xfrm>
            <a:off x="300306" y="4318779"/>
            <a:ext cx="4600753" cy="24153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4">
            <a:extLst>
              <a:ext uri="{FF2B5EF4-FFF2-40B4-BE49-F238E27FC236}">
                <a16:creationId xmlns:a16="http://schemas.microsoft.com/office/drawing/2014/main" id="{94CF9687-8E93-4932-8421-DEA93C464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4688243"/>
            <a:ext cx="3160142" cy="1665326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2312746F-D2B3-441A-BCB3-9E2A7A002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419" y="4565376"/>
            <a:ext cx="1032296" cy="1810420"/>
          </a:xfrm>
          <a:prstGeom prst="rect">
            <a:avLst/>
          </a:prstGeom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4929EAD5-F2DC-45E6-8F00-4A49CD4DF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625" y="4565374"/>
            <a:ext cx="1032296" cy="18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5A0EE-F370-41FD-96B8-B1F6A3D7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CHARAKTERYSTYKA POSZCZEGÓLNYCH WITAMIN </a:t>
            </a:r>
            <a:b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ROZPUSZCZALNYCH</a:t>
            </a:r>
            <a:b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W TŁUSZCZACH: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71BBDDB-433C-45D1-8893-796493549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77" r="1" b="26306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8BE54A-41C2-4365-8386-0B4D485278DB}"/>
              </a:ext>
            </a:extLst>
          </p:cNvPr>
          <p:cNvSpPr txBox="1"/>
          <p:nvPr/>
        </p:nvSpPr>
        <p:spPr>
          <a:xfrm>
            <a:off x="835155" y="3526300"/>
            <a:ext cx="3986155" cy="25884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SAMA NAZWA WSKAZUJE , PRZYSWAJALNOŚĆ TYCH WITAMIN JEST ŚCIŚLE ZWIĄZANA Z OBECNOŚCIĄ TŁUSZCZÓW W POKARMACH KTÓRE SPOŻYWAMY.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A733161-8FB9-4CF0-87EB-F38BA1C4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52" y="4488043"/>
            <a:ext cx="2886974" cy="218074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A314335-5313-449A-B076-FA57DDC8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689" y="2845549"/>
            <a:ext cx="1905000" cy="191452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C5B60ED-37D3-4FB3-8717-BEC06FAC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078" y="3913338"/>
            <a:ext cx="1975088" cy="230936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9A71ECD-431E-4843-81DB-C786C9AB0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811" y="3075408"/>
            <a:ext cx="2286000" cy="24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54ACE-BBC1-42B2-A50D-B7C3057B7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02" y="556995"/>
            <a:ext cx="8128958" cy="1148070"/>
          </a:xfrm>
        </p:spPr>
        <p:txBody>
          <a:bodyPr>
            <a:normAutofit fontScale="90000"/>
          </a:bodyPr>
          <a:lstStyle/>
          <a:p>
            <a:r>
              <a:rPr lang="en-US" sz="5200">
                <a:latin typeface="Algerian"/>
                <a:cs typeface="Calibri Light"/>
              </a:rPr>
              <a:t>Witaminy rozpuszczalne w tłuszczach :</a:t>
            </a:r>
            <a:endParaRPr lang="en-US" sz="5200">
              <a:latin typeface="Algerian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A9C6EB3-49E4-4EF9-A98B-A9AEE246C4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9916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743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Motyw pakietu Office</vt:lpstr>
      <vt:lpstr>WITAMINY</vt:lpstr>
      <vt:lpstr>CO TO SĄ WITAMINY ?</vt:lpstr>
      <vt:lpstr>PowerPoint Presentation</vt:lpstr>
      <vt:lpstr>GDZIE ZNAJDUJĄ SIĘ WITAMINY ?</vt:lpstr>
      <vt:lpstr>WITAMINY DZIELIMY :</vt:lpstr>
      <vt:lpstr>NA ROZPUSZCZALNE W TŁUSZCZACH</vt:lpstr>
      <vt:lpstr>NA ROZPUSZCZALNE W WODZIE</vt:lpstr>
      <vt:lpstr>CHARAKTERYSTYKA POSZCZEGÓLNYCH WITAMIN   ROZPUSZCZALNYCH  W TŁUSZCZACH:</vt:lpstr>
      <vt:lpstr>Witaminy rozpuszczalne w tłuszczach :</vt:lpstr>
      <vt:lpstr>WITAMINA A </vt:lpstr>
      <vt:lpstr>SKUTKI NIEDOBORU  WITAMINY A  TO:</vt:lpstr>
      <vt:lpstr>WITAMINA  D3</vt:lpstr>
      <vt:lpstr>SKUTKI NIEDOBORU WITAMINY D3</vt:lpstr>
      <vt:lpstr>WITAMINA  E</vt:lpstr>
      <vt:lpstr>SKUTKI NIEDOBORU WITAMINY E</vt:lpstr>
      <vt:lpstr>WITAMINA K</vt:lpstr>
      <vt:lpstr>SKUTKI NIEDOBORU WITAMINY   K</vt:lpstr>
      <vt:lpstr>CHARAKTERYSTYKA  POSZCZEGÓLNYCH WITAMIN  ROZPUSZCZALNYCH  W  WODZIE:</vt:lpstr>
      <vt:lpstr>Witaminy rozpuszczalne w wodzie</vt:lpstr>
      <vt:lpstr>WITAMINA B6</vt:lpstr>
      <vt:lpstr>SKUTKI NIEDOBORU WITAMINY B6</vt:lpstr>
      <vt:lpstr>WITAMINA B9  (KWAS FOLIOWY )</vt:lpstr>
      <vt:lpstr>SKUTKI NIEDOBORU WITAMINY B9</vt:lpstr>
      <vt:lpstr>WITAMINA B12</vt:lpstr>
      <vt:lpstr>SKUTKI NIEDOBORU WITAMINY B12</vt:lpstr>
      <vt:lpstr>WITAMINA C</vt:lpstr>
      <vt:lpstr>SKUTKI NIEDOBORU WITAMINY C</vt:lpstr>
      <vt:lpstr>WITAMINA H (BIOTYNA)</vt:lpstr>
      <vt:lpstr>SKUTKI NIEDOBORU WITAMINY H  ( BIOTYNY)</vt:lpstr>
      <vt:lpstr>WITAMINA PP</vt:lpstr>
      <vt:lpstr>SKUTKI NIEDOBORU WIATMINY PP(B3)</vt:lpstr>
      <vt:lpstr>PODSUMOWANIE :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1565</cp:revision>
  <dcterms:created xsi:type="dcterms:W3CDTF">2021-11-04T08:36:12Z</dcterms:created>
  <dcterms:modified xsi:type="dcterms:W3CDTF">2021-11-06T14:05:17Z</dcterms:modified>
</cp:coreProperties>
</file>